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259" r:id="rId3"/>
    <p:sldId id="309" r:id="rId4"/>
    <p:sldId id="312" r:id="rId5"/>
    <p:sldId id="296" r:id="rId6"/>
    <p:sldId id="273" r:id="rId7"/>
    <p:sldId id="321" r:id="rId8"/>
    <p:sldId id="295" r:id="rId9"/>
    <p:sldId id="311" r:id="rId10"/>
    <p:sldId id="313" r:id="rId11"/>
    <p:sldId id="314" r:id="rId12"/>
    <p:sldId id="308" r:id="rId13"/>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an Wampler" initials="BW"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3587"/>
    <a:srgbClr val="1F60A9"/>
    <a:srgbClr val="0B1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72" autoAdjust="0"/>
    <p:restoredTop sz="89458" autoAdjust="0"/>
  </p:normalViewPr>
  <p:slideViewPr>
    <p:cSldViewPr>
      <p:cViewPr varScale="1">
        <p:scale>
          <a:sx n="69" d="100"/>
          <a:sy n="69" d="100"/>
        </p:scale>
        <p:origin x="78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E7BA1B-52B9-4659-A16F-F1538B71E76D}" type="doc">
      <dgm:prSet loTypeId="urn:microsoft.com/office/officeart/2009/3/layout/StepUpProcess" loCatId="process" qsTypeId="urn:microsoft.com/office/officeart/2005/8/quickstyle/simple1" qsCatId="simple" csTypeId="urn:microsoft.com/office/officeart/2005/8/colors/accent1_2" csCatId="accent1" phldr="1"/>
      <dgm:spPr/>
    </dgm:pt>
    <dgm:pt modelId="{AA055C9B-3E0C-43C0-AA87-26E51B9BDE24}">
      <dgm:prSet phldrT="[Text]" custT="1"/>
      <dgm:spPr>
        <a:solidFill>
          <a:schemeClr val="tx2">
            <a:lumMod val="20000"/>
            <a:lumOff val="80000"/>
          </a:schemeClr>
        </a:solidFill>
      </dgm:spPr>
      <dgm:t>
        <a:bodyPr/>
        <a:lstStyle/>
        <a:p>
          <a:r>
            <a:rPr lang="en-US" sz="1600" dirty="0" smtClean="0"/>
            <a:t>Principles</a:t>
          </a:r>
        </a:p>
        <a:p>
          <a:r>
            <a:rPr lang="en-US" sz="1400" dirty="0" smtClean="0"/>
            <a:t>Reflects the overall resource management philosophies of  BSU that guide budget model development.</a:t>
          </a:r>
          <a:endParaRPr lang="en-US" sz="1400" dirty="0"/>
        </a:p>
      </dgm:t>
    </dgm:pt>
    <dgm:pt modelId="{B7712E47-C6E4-4FEE-A702-57A27EDCB02A}" type="parTrans" cxnId="{68975C85-4DEE-4517-80B2-4CE810268CC9}">
      <dgm:prSet/>
      <dgm:spPr/>
      <dgm:t>
        <a:bodyPr/>
        <a:lstStyle/>
        <a:p>
          <a:endParaRPr lang="en-US"/>
        </a:p>
      </dgm:t>
    </dgm:pt>
    <dgm:pt modelId="{343D5C53-37E5-40D2-A395-2F241D179268}" type="sibTrans" cxnId="{68975C85-4DEE-4517-80B2-4CE810268CC9}">
      <dgm:prSet/>
      <dgm:spPr/>
      <dgm:t>
        <a:bodyPr/>
        <a:lstStyle/>
        <a:p>
          <a:endParaRPr lang="en-US"/>
        </a:p>
      </dgm:t>
    </dgm:pt>
    <dgm:pt modelId="{B3E34F0D-B9AF-4F84-A624-C9758A28276B}">
      <dgm:prSet phldrT="[Text]" custT="1"/>
      <dgm:spPr>
        <a:solidFill>
          <a:schemeClr val="accent3">
            <a:lumMod val="60000"/>
            <a:lumOff val="40000"/>
          </a:schemeClr>
        </a:solidFill>
      </dgm:spPr>
      <dgm:t>
        <a:bodyPr/>
        <a:lstStyle/>
        <a:p>
          <a:pPr algn="ctr"/>
          <a:r>
            <a:rPr lang="en-US" sz="1600" dirty="0" smtClean="0"/>
            <a:t>Model Structure</a:t>
          </a:r>
        </a:p>
        <a:p>
          <a:pPr algn="l"/>
          <a:r>
            <a:rPr lang="en-US" sz="1400" dirty="0" smtClean="0"/>
            <a:t>Determines the elements that will be incorporated in the budget model and how admin units will be accounted for.</a:t>
          </a:r>
          <a:endParaRPr lang="en-US" sz="1400" dirty="0"/>
        </a:p>
      </dgm:t>
    </dgm:pt>
    <dgm:pt modelId="{150DEC37-CFBA-4AFA-A4AC-6CE6908E8A6A}" type="parTrans" cxnId="{3E560970-A085-4CDA-894D-79D0EBB14A02}">
      <dgm:prSet/>
      <dgm:spPr/>
      <dgm:t>
        <a:bodyPr/>
        <a:lstStyle/>
        <a:p>
          <a:endParaRPr lang="en-US"/>
        </a:p>
      </dgm:t>
    </dgm:pt>
    <dgm:pt modelId="{028A0BC3-D77C-4FA5-8F7E-5BBC3F2EA711}" type="sibTrans" cxnId="{3E560970-A085-4CDA-894D-79D0EBB14A02}">
      <dgm:prSet/>
      <dgm:spPr/>
      <dgm:t>
        <a:bodyPr/>
        <a:lstStyle/>
        <a:p>
          <a:endParaRPr lang="en-US"/>
        </a:p>
      </dgm:t>
    </dgm:pt>
    <dgm:pt modelId="{8CA72CB8-DC4F-4668-BAAB-66B6F42151F2}">
      <dgm:prSet phldrT="[Text]" custT="1"/>
      <dgm:spPr>
        <a:solidFill>
          <a:schemeClr val="tx2">
            <a:lumMod val="60000"/>
            <a:lumOff val="40000"/>
          </a:schemeClr>
        </a:solidFill>
      </dgm:spPr>
      <dgm:t>
        <a:bodyPr/>
        <a:lstStyle/>
        <a:p>
          <a:pPr algn="ctr"/>
          <a:r>
            <a:rPr lang="en-US" sz="1600" dirty="0" smtClean="0">
              <a:solidFill>
                <a:schemeClr val="bg1"/>
              </a:solidFill>
            </a:rPr>
            <a:t>Allocation</a:t>
          </a:r>
          <a:r>
            <a:rPr lang="en-US" sz="2000" dirty="0" smtClean="0">
              <a:solidFill>
                <a:schemeClr val="bg1"/>
              </a:solidFill>
            </a:rPr>
            <a:t> </a:t>
          </a:r>
          <a:r>
            <a:rPr lang="en-US" sz="1600" dirty="0" smtClean="0">
              <a:solidFill>
                <a:schemeClr val="bg1"/>
              </a:solidFill>
            </a:rPr>
            <a:t>Rules &amp; Incentives</a:t>
          </a:r>
        </a:p>
        <a:p>
          <a:pPr algn="l"/>
          <a:r>
            <a:rPr lang="en-US" sz="1400" dirty="0" smtClean="0">
              <a:solidFill>
                <a:schemeClr val="bg1"/>
              </a:solidFill>
            </a:rPr>
            <a:t>Defines how revenues and/or costs will be allocated to reflect the budget plan for the institution and to provide the desired incentives.</a:t>
          </a:r>
          <a:endParaRPr lang="en-US" sz="1400" dirty="0">
            <a:solidFill>
              <a:schemeClr val="bg1"/>
            </a:solidFill>
          </a:endParaRPr>
        </a:p>
      </dgm:t>
    </dgm:pt>
    <dgm:pt modelId="{4CB8CEB4-250B-4F20-BCF3-B4B8C46D5EB8}" type="parTrans" cxnId="{F091C731-8EAB-4E9B-89BF-18148F367845}">
      <dgm:prSet/>
      <dgm:spPr/>
      <dgm:t>
        <a:bodyPr/>
        <a:lstStyle/>
        <a:p>
          <a:endParaRPr lang="en-US"/>
        </a:p>
      </dgm:t>
    </dgm:pt>
    <dgm:pt modelId="{5AA9B4B9-B359-4362-BEE8-60030F968A06}" type="sibTrans" cxnId="{F091C731-8EAB-4E9B-89BF-18148F367845}">
      <dgm:prSet/>
      <dgm:spPr/>
      <dgm:t>
        <a:bodyPr/>
        <a:lstStyle/>
        <a:p>
          <a:endParaRPr lang="en-US"/>
        </a:p>
      </dgm:t>
    </dgm:pt>
    <dgm:pt modelId="{5850FD48-97FA-4A77-92F0-4511562066F1}">
      <dgm:prSet phldrT="[Text]" custT="1"/>
      <dgm:spPr>
        <a:solidFill>
          <a:schemeClr val="tx2">
            <a:lumMod val="75000"/>
          </a:schemeClr>
        </a:solidFill>
      </dgm:spPr>
      <dgm:t>
        <a:bodyPr/>
        <a:lstStyle/>
        <a:p>
          <a:pPr algn="ctr"/>
          <a:endParaRPr lang="en-US" sz="1600" dirty="0" smtClean="0">
            <a:solidFill>
              <a:schemeClr val="bg1"/>
            </a:solidFill>
          </a:endParaRPr>
        </a:p>
        <a:p>
          <a:pPr algn="ctr"/>
          <a:r>
            <a:rPr lang="en-US" sz="1600" dirty="0" smtClean="0">
              <a:solidFill>
                <a:schemeClr val="bg1"/>
              </a:solidFill>
            </a:rPr>
            <a:t>Exceptions</a:t>
          </a:r>
        </a:p>
        <a:p>
          <a:pPr algn="ctr"/>
          <a:r>
            <a:rPr lang="en-US" sz="1400" baseline="0" dirty="0" smtClean="0">
              <a:solidFill>
                <a:schemeClr val="bg1"/>
              </a:solidFill>
            </a:rPr>
            <a:t>Adjustments made to address unique situations that do not fit into the budget model</a:t>
          </a:r>
          <a:endParaRPr lang="en-US" sz="1400" baseline="0" dirty="0">
            <a:solidFill>
              <a:schemeClr val="bg1"/>
            </a:solidFill>
          </a:endParaRPr>
        </a:p>
      </dgm:t>
    </dgm:pt>
    <dgm:pt modelId="{D31074F7-62BF-433D-A480-18341B2DC659}" type="parTrans" cxnId="{E2B48472-60D4-4F5E-BBE9-29595B73C9A8}">
      <dgm:prSet/>
      <dgm:spPr/>
      <dgm:t>
        <a:bodyPr/>
        <a:lstStyle/>
        <a:p>
          <a:endParaRPr lang="en-US"/>
        </a:p>
      </dgm:t>
    </dgm:pt>
    <dgm:pt modelId="{6907E7F3-B324-4B48-B281-E96AE8BC51B3}" type="sibTrans" cxnId="{E2B48472-60D4-4F5E-BBE9-29595B73C9A8}">
      <dgm:prSet/>
      <dgm:spPr/>
      <dgm:t>
        <a:bodyPr/>
        <a:lstStyle/>
        <a:p>
          <a:endParaRPr lang="en-US"/>
        </a:p>
      </dgm:t>
    </dgm:pt>
    <dgm:pt modelId="{F20FC6DA-36E0-485E-A8B4-7787F11CBCFA}" type="pres">
      <dgm:prSet presAssocID="{37E7BA1B-52B9-4659-A16F-F1538B71E76D}" presName="rootnode" presStyleCnt="0">
        <dgm:presLayoutVars>
          <dgm:chMax/>
          <dgm:chPref/>
          <dgm:dir/>
          <dgm:animLvl val="lvl"/>
        </dgm:presLayoutVars>
      </dgm:prSet>
      <dgm:spPr/>
    </dgm:pt>
    <dgm:pt modelId="{C9CE263F-59CD-4375-80CD-3BB707677230}" type="pres">
      <dgm:prSet presAssocID="{AA055C9B-3E0C-43C0-AA87-26E51B9BDE24}" presName="composite" presStyleCnt="0"/>
      <dgm:spPr/>
    </dgm:pt>
    <dgm:pt modelId="{0427F198-1FF1-4F35-A8AC-A307F1ED71B4}" type="pres">
      <dgm:prSet presAssocID="{AA055C9B-3E0C-43C0-AA87-26E51B9BDE24}" presName="LShape" presStyleLbl="alignNode1" presStyleIdx="0" presStyleCnt="7"/>
      <dgm:spPr/>
    </dgm:pt>
    <dgm:pt modelId="{331C3BCE-40B7-48E2-BAE0-93767BCB4560}" type="pres">
      <dgm:prSet presAssocID="{AA055C9B-3E0C-43C0-AA87-26E51B9BDE24}" presName="ParentText" presStyleLbl="revTx" presStyleIdx="0" presStyleCnt="4" custScaleX="101635" custScaleY="139740" custLinFactNeighborX="1440">
        <dgm:presLayoutVars>
          <dgm:chMax val="0"/>
          <dgm:chPref val="0"/>
          <dgm:bulletEnabled val="1"/>
        </dgm:presLayoutVars>
      </dgm:prSet>
      <dgm:spPr/>
      <dgm:t>
        <a:bodyPr/>
        <a:lstStyle/>
        <a:p>
          <a:endParaRPr lang="en-US"/>
        </a:p>
      </dgm:t>
    </dgm:pt>
    <dgm:pt modelId="{A0ACE03C-83C6-4FBF-8D52-65FF71498754}" type="pres">
      <dgm:prSet presAssocID="{AA055C9B-3E0C-43C0-AA87-26E51B9BDE24}" presName="Triangle" presStyleLbl="alignNode1" presStyleIdx="1" presStyleCnt="7"/>
      <dgm:spPr/>
    </dgm:pt>
    <dgm:pt modelId="{D1E69B12-2B57-4616-BBB3-1CEFAB38B1A6}" type="pres">
      <dgm:prSet presAssocID="{343D5C53-37E5-40D2-A395-2F241D179268}" presName="sibTrans" presStyleCnt="0"/>
      <dgm:spPr/>
    </dgm:pt>
    <dgm:pt modelId="{0DF80C69-7FC4-4B52-B518-6A6BAAE554A1}" type="pres">
      <dgm:prSet presAssocID="{343D5C53-37E5-40D2-A395-2F241D179268}" presName="space" presStyleCnt="0"/>
      <dgm:spPr/>
    </dgm:pt>
    <dgm:pt modelId="{58AB0C25-C791-4B3F-B7A5-D4451F1EA6EB}" type="pres">
      <dgm:prSet presAssocID="{B3E34F0D-B9AF-4F84-A624-C9758A28276B}" presName="composite" presStyleCnt="0"/>
      <dgm:spPr/>
    </dgm:pt>
    <dgm:pt modelId="{2CEE009D-B491-4E66-B327-54F99971FDC3}" type="pres">
      <dgm:prSet presAssocID="{B3E34F0D-B9AF-4F84-A624-C9758A28276B}" presName="LShape" presStyleLbl="alignNode1" presStyleIdx="2" presStyleCnt="7"/>
      <dgm:spPr/>
    </dgm:pt>
    <dgm:pt modelId="{23629AF6-CD30-43AE-8C43-A0B689875885}" type="pres">
      <dgm:prSet presAssocID="{B3E34F0D-B9AF-4F84-A624-C9758A28276B}" presName="ParentText" presStyleLbl="revTx" presStyleIdx="1" presStyleCnt="4" custScaleY="145660" custLinFactNeighborX="382" custLinFactNeighborY="4013">
        <dgm:presLayoutVars>
          <dgm:chMax val="0"/>
          <dgm:chPref val="0"/>
          <dgm:bulletEnabled val="1"/>
        </dgm:presLayoutVars>
      </dgm:prSet>
      <dgm:spPr/>
      <dgm:t>
        <a:bodyPr/>
        <a:lstStyle/>
        <a:p>
          <a:endParaRPr lang="en-US"/>
        </a:p>
      </dgm:t>
    </dgm:pt>
    <dgm:pt modelId="{6E97B82C-BCCF-4B19-9C1F-151437B384D6}" type="pres">
      <dgm:prSet presAssocID="{B3E34F0D-B9AF-4F84-A624-C9758A28276B}" presName="Triangle" presStyleLbl="alignNode1" presStyleIdx="3" presStyleCnt="7"/>
      <dgm:spPr/>
    </dgm:pt>
    <dgm:pt modelId="{6EAE192C-9ED2-4E8B-A883-55AE9BAC7B5F}" type="pres">
      <dgm:prSet presAssocID="{028A0BC3-D77C-4FA5-8F7E-5BBC3F2EA711}" presName="sibTrans" presStyleCnt="0"/>
      <dgm:spPr/>
    </dgm:pt>
    <dgm:pt modelId="{E2AAD1EB-2ADD-483A-A254-E22FB3D6B83F}" type="pres">
      <dgm:prSet presAssocID="{028A0BC3-D77C-4FA5-8F7E-5BBC3F2EA711}" presName="space" presStyleCnt="0"/>
      <dgm:spPr/>
    </dgm:pt>
    <dgm:pt modelId="{8082F24F-826D-4407-A78D-AE9279E4697E}" type="pres">
      <dgm:prSet presAssocID="{8CA72CB8-DC4F-4668-BAAB-66B6F42151F2}" presName="composite" presStyleCnt="0"/>
      <dgm:spPr/>
    </dgm:pt>
    <dgm:pt modelId="{3AA08B41-AF13-42D9-8CE8-39476C9DD165}" type="pres">
      <dgm:prSet presAssocID="{8CA72CB8-DC4F-4668-BAAB-66B6F42151F2}" presName="LShape" presStyleLbl="alignNode1" presStyleIdx="4" presStyleCnt="7"/>
      <dgm:spPr/>
    </dgm:pt>
    <dgm:pt modelId="{D9C276CB-D45E-4EC3-B36C-57830DA68888}" type="pres">
      <dgm:prSet presAssocID="{8CA72CB8-DC4F-4668-BAAB-66B6F42151F2}" presName="ParentText" presStyleLbl="revTx" presStyleIdx="2" presStyleCnt="4" custScaleY="177125" custLinFactNeighborX="572" custLinFactNeighborY="10004">
        <dgm:presLayoutVars>
          <dgm:chMax val="0"/>
          <dgm:chPref val="0"/>
          <dgm:bulletEnabled val="1"/>
        </dgm:presLayoutVars>
      </dgm:prSet>
      <dgm:spPr/>
      <dgm:t>
        <a:bodyPr/>
        <a:lstStyle/>
        <a:p>
          <a:endParaRPr lang="en-US"/>
        </a:p>
      </dgm:t>
    </dgm:pt>
    <dgm:pt modelId="{84B8A38F-F58B-4923-A379-F27A06542AFB}" type="pres">
      <dgm:prSet presAssocID="{8CA72CB8-DC4F-4668-BAAB-66B6F42151F2}" presName="Triangle" presStyleLbl="alignNode1" presStyleIdx="5" presStyleCnt="7"/>
      <dgm:spPr/>
    </dgm:pt>
    <dgm:pt modelId="{9F6F411C-7A75-4258-8BCB-26DB0ED0B94F}" type="pres">
      <dgm:prSet presAssocID="{5AA9B4B9-B359-4362-BEE8-60030F968A06}" presName="sibTrans" presStyleCnt="0"/>
      <dgm:spPr/>
    </dgm:pt>
    <dgm:pt modelId="{1F36D4B0-4B9A-41ED-AFBF-CABA2B936C2A}" type="pres">
      <dgm:prSet presAssocID="{5AA9B4B9-B359-4362-BEE8-60030F968A06}" presName="space" presStyleCnt="0"/>
      <dgm:spPr/>
    </dgm:pt>
    <dgm:pt modelId="{51D49761-DF62-4087-82A0-C845909C1399}" type="pres">
      <dgm:prSet presAssocID="{5850FD48-97FA-4A77-92F0-4511562066F1}" presName="composite" presStyleCnt="0"/>
      <dgm:spPr/>
    </dgm:pt>
    <dgm:pt modelId="{BF80B011-CE65-4158-8C1C-718A1040E54D}" type="pres">
      <dgm:prSet presAssocID="{5850FD48-97FA-4A77-92F0-4511562066F1}" presName="LShape" presStyleLbl="alignNode1" presStyleIdx="6" presStyleCnt="7"/>
      <dgm:spPr/>
    </dgm:pt>
    <dgm:pt modelId="{42AA49E3-A7DA-4E7B-A984-B4E20D092375}" type="pres">
      <dgm:prSet presAssocID="{5850FD48-97FA-4A77-92F0-4511562066F1}" presName="ParentText" presStyleLbl="revTx" presStyleIdx="3" presStyleCnt="4" custScaleY="149502">
        <dgm:presLayoutVars>
          <dgm:chMax val="0"/>
          <dgm:chPref val="0"/>
          <dgm:bulletEnabled val="1"/>
        </dgm:presLayoutVars>
      </dgm:prSet>
      <dgm:spPr/>
      <dgm:t>
        <a:bodyPr/>
        <a:lstStyle/>
        <a:p>
          <a:endParaRPr lang="en-US"/>
        </a:p>
      </dgm:t>
    </dgm:pt>
  </dgm:ptLst>
  <dgm:cxnLst>
    <dgm:cxn modelId="{E2B48472-60D4-4F5E-BBE9-29595B73C9A8}" srcId="{37E7BA1B-52B9-4659-A16F-F1538B71E76D}" destId="{5850FD48-97FA-4A77-92F0-4511562066F1}" srcOrd="3" destOrd="0" parTransId="{D31074F7-62BF-433D-A480-18341B2DC659}" sibTransId="{6907E7F3-B324-4B48-B281-E96AE8BC51B3}"/>
    <dgm:cxn modelId="{8D5E4049-2213-47D8-9506-000CECCD9B90}" type="presOf" srcId="{B3E34F0D-B9AF-4F84-A624-C9758A28276B}" destId="{23629AF6-CD30-43AE-8C43-A0B689875885}" srcOrd="0" destOrd="0" presId="urn:microsoft.com/office/officeart/2009/3/layout/StepUpProcess"/>
    <dgm:cxn modelId="{CF8DB660-19E2-4F61-BCE9-9807E8D1A566}" type="presOf" srcId="{5850FD48-97FA-4A77-92F0-4511562066F1}" destId="{42AA49E3-A7DA-4E7B-A984-B4E20D092375}" srcOrd="0" destOrd="0" presId="urn:microsoft.com/office/officeart/2009/3/layout/StepUpProcess"/>
    <dgm:cxn modelId="{68975C85-4DEE-4517-80B2-4CE810268CC9}" srcId="{37E7BA1B-52B9-4659-A16F-F1538B71E76D}" destId="{AA055C9B-3E0C-43C0-AA87-26E51B9BDE24}" srcOrd="0" destOrd="0" parTransId="{B7712E47-C6E4-4FEE-A702-57A27EDCB02A}" sibTransId="{343D5C53-37E5-40D2-A395-2F241D179268}"/>
    <dgm:cxn modelId="{AA36D1D2-6F76-4D08-AF4D-A4F8BA286979}" type="presOf" srcId="{8CA72CB8-DC4F-4668-BAAB-66B6F42151F2}" destId="{D9C276CB-D45E-4EC3-B36C-57830DA68888}" srcOrd="0" destOrd="0" presId="urn:microsoft.com/office/officeart/2009/3/layout/StepUpProcess"/>
    <dgm:cxn modelId="{AA0DF28D-CD29-47DE-88F9-25A53F24EE64}" type="presOf" srcId="{37E7BA1B-52B9-4659-A16F-F1538B71E76D}" destId="{F20FC6DA-36E0-485E-A8B4-7787F11CBCFA}" srcOrd="0" destOrd="0" presId="urn:microsoft.com/office/officeart/2009/3/layout/StepUpProcess"/>
    <dgm:cxn modelId="{3E560970-A085-4CDA-894D-79D0EBB14A02}" srcId="{37E7BA1B-52B9-4659-A16F-F1538B71E76D}" destId="{B3E34F0D-B9AF-4F84-A624-C9758A28276B}" srcOrd="1" destOrd="0" parTransId="{150DEC37-CFBA-4AFA-A4AC-6CE6908E8A6A}" sibTransId="{028A0BC3-D77C-4FA5-8F7E-5BBC3F2EA711}"/>
    <dgm:cxn modelId="{0F35693F-401F-413F-892C-EACB84623A2D}" type="presOf" srcId="{AA055C9B-3E0C-43C0-AA87-26E51B9BDE24}" destId="{331C3BCE-40B7-48E2-BAE0-93767BCB4560}" srcOrd="0" destOrd="0" presId="urn:microsoft.com/office/officeart/2009/3/layout/StepUpProcess"/>
    <dgm:cxn modelId="{F091C731-8EAB-4E9B-89BF-18148F367845}" srcId="{37E7BA1B-52B9-4659-A16F-F1538B71E76D}" destId="{8CA72CB8-DC4F-4668-BAAB-66B6F42151F2}" srcOrd="2" destOrd="0" parTransId="{4CB8CEB4-250B-4F20-BCF3-B4B8C46D5EB8}" sibTransId="{5AA9B4B9-B359-4362-BEE8-60030F968A06}"/>
    <dgm:cxn modelId="{214DE230-AF43-4098-83F8-0C4F84D84D34}" type="presParOf" srcId="{F20FC6DA-36E0-485E-A8B4-7787F11CBCFA}" destId="{C9CE263F-59CD-4375-80CD-3BB707677230}" srcOrd="0" destOrd="0" presId="urn:microsoft.com/office/officeart/2009/3/layout/StepUpProcess"/>
    <dgm:cxn modelId="{80B86C7C-39D3-49CA-8E54-37D273601EB9}" type="presParOf" srcId="{C9CE263F-59CD-4375-80CD-3BB707677230}" destId="{0427F198-1FF1-4F35-A8AC-A307F1ED71B4}" srcOrd="0" destOrd="0" presId="urn:microsoft.com/office/officeart/2009/3/layout/StepUpProcess"/>
    <dgm:cxn modelId="{9F87473B-8885-476C-9245-701D5E53C318}" type="presParOf" srcId="{C9CE263F-59CD-4375-80CD-3BB707677230}" destId="{331C3BCE-40B7-48E2-BAE0-93767BCB4560}" srcOrd="1" destOrd="0" presId="urn:microsoft.com/office/officeart/2009/3/layout/StepUpProcess"/>
    <dgm:cxn modelId="{20AFA6FD-E59A-4899-AB2C-46EF37422948}" type="presParOf" srcId="{C9CE263F-59CD-4375-80CD-3BB707677230}" destId="{A0ACE03C-83C6-4FBF-8D52-65FF71498754}" srcOrd="2" destOrd="0" presId="urn:microsoft.com/office/officeart/2009/3/layout/StepUpProcess"/>
    <dgm:cxn modelId="{105EE7C1-BDE5-48FC-9A2E-73155C417C1F}" type="presParOf" srcId="{F20FC6DA-36E0-485E-A8B4-7787F11CBCFA}" destId="{D1E69B12-2B57-4616-BBB3-1CEFAB38B1A6}" srcOrd="1" destOrd="0" presId="urn:microsoft.com/office/officeart/2009/3/layout/StepUpProcess"/>
    <dgm:cxn modelId="{3BEAA0AD-3FB5-456D-963F-2955B0746A26}" type="presParOf" srcId="{D1E69B12-2B57-4616-BBB3-1CEFAB38B1A6}" destId="{0DF80C69-7FC4-4B52-B518-6A6BAAE554A1}" srcOrd="0" destOrd="0" presId="urn:microsoft.com/office/officeart/2009/3/layout/StepUpProcess"/>
    <dgm:cxn modelId="{29396326-E16C-4F3A-B55C-F3383D08C6FA}" type="presParOf" srcId="{F20FC6DA-36E0-485E-A8B4-7787F11CBCFA}" destId="{58AB0C25-C791-4B3F-B7A5-D4451F1EA6EB}" srcOrd="2" destOrd="0" presId="urn:microsoft.com/office/officeart/2009/3/layout/StepUpProcess"/>
    <dgm:cxn modelId="{8C5DCA22-4D4E-47CE-8AA1-2A7C765C7E51}" type="presParOf" srcId="{58AB0C25-C791-4B3F-B7A5-D4451F1EA6EB}" destId="{2CEE009D-B491-4E66-B327-54F99971FDC3}" srcOrd="0" destOrd="0" presId="urn:microsoft.com/office/officeart/2009/3/layout/StepUpProcess"/>
    <dgm:cxn modelId="{B1DBCAD1-D922-4FEA-97E8-E2A95CA416D1}" type="presParOf" srcId="{58AB0C25-C791-4B3F-B7A5-D4451F1EA6EB}" destId="{23629AF6-CD30-43AE-8C43-A0B689875885}" srcOrd="1" destOrd="0" presId="urn:microsoft.com/office/officeart/2009/3/layout/StepUpProcess"/>
    <dgm:cxn modelId="{CF88977A-D62A-4DAE-91DF-BA97EB7E365C}" type="presParOf" srcId="{58AB0C25-C791-4B3F-B7A5-D4451F1EA6EB}" destId="{6E97B82C-BCCF-4B19-9C1F-151437B384D6}" srcOrd="2" destOrd="0" presId="urn:microsoft.com/office/officeart/2009/3/layout/StepUpProcess"/>
    <dgm:cxn modelId="{555E91EF-06DF-4AB0-BED5-4FD6077054D1}" type="presParOf" srcId="{F20FC6DA-36E0-485E-A8B4-7787F11CBCFA}" destId="{6EAE192C-9ED2-4E8B-A883-55AE9BAC7B5F}" srcOrd="3" destOrd="0" presId="urn:microsoft.com/office/officeart/2009/3/layout/StepUpProcess"/>
    <dgm:cxn modelId="{99E6023C-2220-4B1F-8C2F-1473897C7F48}" type="presParOf" srcId="{6EAE192C-9ED2-4E8B-A883-55AE9BAC7B5F}" destId="{E2AAD1EB-2ADD-483A-A254-E22FB3D6B83F}" srcOrd="0" destOrd="0" presId="urn:microsoft.com/office/officeart/2009/3/layout/StepUpProcess"/>
    <dgm:cxn modelId="{041289B9-4A97-4C50-BE32-FE2E4032B394}" type="presParOf" srcId="{F20FC6DA-36E0-485E-A8B4-7787F11CBCFA}" destId="{8082F24F-826D-4407-A78D-AE9279E4697E}" srcOrd="4" destOrd="0" presId="urn:microsoft.com/office/officeart/2009/3/layout/StepUpProcess"/>
    <dgm:cxn modelId="{801257CF-8E4F-4D62-B81E-F58A6E83AA28}" type="presParOf" srcId="{8082F24F-826D-4407-A78D-AE9279E4697E}" destId="{3AA08B41-AF13-42D9-8CE8-39476C9DD165}" srcOrd="0" destOrd="0" presId="urn:microsoft.com/office/officeart/2009/3/layout/StepUpProcess"/>
    <dgm:cxn modelId="{7CA191ED-E091-43CC-98D1-A05F2FAED4C6}" type="presParOf" srcId="{8082F24F-826D-4407-A78D-AE9279E4697E}" destId="{D9C276CB-D45E-4EC3-B36C-57830DA68888}" srcOrd="1" destOrd="0" presId="urn:microsoft.com/office/officeart/2009/3/layout/StepUpProcess"/>
    <dgm:cxn modelId="{76095F84-3820-45C3-BD52-215D43A7F1A0}" type="presParOf" srcId="{8082F24F-826D-4407-A78D-AE9279E4697E}" destId="{84B8A38F-F58B-4923-A379-F27A06542AFB}" srcOrd="2" destOrd="0" presId="urn:microsoft.com/office/officeart/2009/3/layout/StepUpProcess"/>
    <dgm:cxn modelId="{103D8773-490A-43AA-99DB-DAFEECDA3AC8}" type="presParOf" srcId="{F20FC6DA-36E0-485E-A8B4-7787F11CBCFA}" destId="{9F6F411C-7A75-4258-8BCB-26DB0ED0B94F}" srcOrd="5" destOrd="0" presId="urn:microsoft.com/office/officeart/2009/3/layout/StepUpProcess"/>
    <dgm:cxn modelId="{CB2D5C84-A0F3-4DFF-A1F4-327D859C4CAF}" type="presParOf" srcId="{9F6F411C-7A75-4258-8BCB-26DB0ED0B94F}" destId="{1F36D4B0-4B9A-41ED-AFBF-CABA2B936C2A}" srcOrd="0" destOrd="0" presId="urn:microsoft.com/office/officeart/2009/3/layout/StepUpProcess"/>
    <dgm:cxn modelId="{9C4105AA-CDA9-4EBA-AE8B-C21C14E95BEA}" type="presParOf" srcId="{F20FC6DA-36E0-485E-A8B4-7787F11CBCFA}" destId="{51D49761-DF62-4087-82A0-C845909C1399}" srcOrd="6" destOrd="0" presId="urn:microsoft.com/office/officeart/2009/3/layout/StepUpProcess"/>
    <dgm:cxn modelId="{B7B32C89-73A5-4C9A-B91E-09752BDECACE}" type="presParOf" srcId="{51D49761-DF62-4087-82A0-C845909C1399}" destId="{BF80B011-CE65-4158-8C1C-718A1040E54D}" srcOrd="0" destOrd="0" presId="urn:microsoft.com/office/officeart/2009/3/layout/StepUpProcess"/>
    <dgm:cxn modelId="{2D68227B-B1D5-4E14-B452-A68E7B8A2412}" type="presParOf" srcId="{51D49761-DF62-4087-82A0-C845909C1399}" destId="{42AA49E3-A7DA-4E7B-A984-B4E20D092375}"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19F825-60D9-42DB-A989-4E884697D651}" type="doc">
      <dgm:prSet loTypeId="urn:microsoft.com/office/officeart/2005/8/layout/hProcess3" loCatId="process" qsTypeId="urn:microsoft.com/office/officeart/2005/8/quickstyle/simple1" qsCatId="simple" csTypeId="urn:microsoft.com/office/officeart/2005/8/colors/accent1_2" csCatId="accent1" phldr="1"/>
      <dgm:spPr/>
    </dgm:pt>
    <dgm:pt modelId="{5F34DEB8-08BD-40BF-95A1-483AE71FEB63}">
      <dgm:prSet phldrT="[Text]"/>
      <dgm:spPr/>
      <dgm:t>
        <a:bodyPr/>
        <a:lstStyle/>
        <a:p>
          <a:r>
            <a:rPr lang="en-US" b="1" dirty="0" smtClean="0">
              <a:solidFill>
                <a:schemeClr val="bg1"/>
              </a:solidFill>
            </a:rPr>
            <a:t>2015</a:t>
          </a:r>
          <a:endParaRPr lang="en-US" b="1" dirty="0">
            <a:solidFill>
              <a:schemeClr val="bg1"/>
            </a:solidFill>
          </a:endParaRPr>
        </a:p>
      </dgm:t>
    </dgm:pt>
    <dgm:pt modelId="{23D79FCE-42A0-4D7C-9D3F-8707F5B3D801}" type="parTrans" cxnId="{8FD60FA4-ABBF-4626-988F-0168E20BB824}">
      <dgm:prSet/>
      <dgm:spPr/>
      <dgm:t>
        <a:bodyPr/>
        <a:lstStyle/>
        <a:p>
          <a:endParaRPr lang="en-US"/>
        </a:p>
      </dgm:t>
    </dgm:pt>
    <dgm:pt modelId="{B6CE673D-CDDC-42F3-AD5C-60E5970AE6F1}" type="sibTrans" cxnId="{8FD60FA4-ABBF-4626-988F-0168E20BB824}">
      <dgm:prSet/>
      <dgm:spPr/>
      <dgm:t>
        <a:bodyPr/>
        <a:lstStyle/>
        <a:p>
          <a:endParaRPr lang="en-US"/>
        </a:p>
      </dgm:t>
    </dgm:pt>
    <dgm:pt modelId="{EC892BCA-2F72-4477-A2D6-32281FE66E31}">
      <dgm:prSet phldrT="[Text]"/>
      <dgm:spPr/>
      <dgm:t>
        <a:bodyPr/>
        <a:lstStyle/>
        <a:p>
          <a:r>
            <a:rPr lang="en-US" b="1" dirty="0" smtClean="0">
              <a:solidFill>
                <a:schemeClr val="bg1"/>
              </a:solidFill>
            </a:rPr>
            <a:t>2016</a:t>
          </a:r>
          <a:endParaRPr lang="en-US" b="1" dirty="0">
            <a:solidFill>
              <a:schemeClr val="bg1"/>
            </a:solidFill>
          </a:endParaRPr>
        </a:p>
      </dgm:t>
    </dgm:pt>
    <dgm:pt modelId="{0C26D415-34BB-471A-93F8-90D6ED1758BF}" type="parTrans" cxnId="{8A1CAA11-7F88-4FDD-85DF-5B1A1488EDA7}">
      <dgm:prSet/>
      <dgm:spPr/>
      <dgm:t>
        <a:bodyPr/>
        <a:lstStyle/>
        <a:p>
          <a:endParaRPr lang="en-US"/>
        </a:p>
      </dgm:t>
    </dgm:pt>
    <dgm:pt modelId="{5D9236EA-9BDC-4819-A87A-3FA9D10FB098}" type="sibTrans" cxnId="{8A1CAA11-7F88-4FDD-85DF-5B1A1488EDA7}">
      <dgm:prSet/>
      <dgm:spPr/>
      <dgm:t>
        <a:bodyPr/>
        <a:lstStyle/>
        <a:p>
          <a:endParaRPr lang="en-US"/>
        </a:p>
      </dgm:t>
    </dgm:pt>
    <dgm:pt modelId="{D5064B22-3AF6-4DB4-B9BB-1129E29254DB}">
      <dgm:prSet phldrT="[Text]"/>
      <dgm:spPr/>
      <dgm:t>
        <a:bodyPr/>
        <a:lstStyle/>
        <a:p>
          <a:r>
            <a:rPr lang="en-US" b="1" dirty="0" smtClean="0">
              <a:solidFill>
                <a:schemeClr val="bg1"/>
              </a:solidFill>
            </a:rPr>
            <a:t>2017</a:t>
          </a:r>
          <a:endParaRPr lang="en-US" b="1" dirty="0">
            <a:solidFill>
              <a:schemeClr val="bg1"/>
            </a:solidFill>
          </a:endParaRPr>
        </a:p>
      </dgm:t>
    </dgm:pt>
    <dgm:pt modelId="{2297B948-F8B4-4234-AD33-F8EF7B414AFD}" type="parTrans" cxnId="{BAFE5978-B071-45E5-9D75-7185C550002D}">
      <dgm:prSet/>
      <dgm:spPr/>
      <dgm:t>
        <a:bodyPr/>
        <a:lstStyle/>
        <a:p>
          <a:endParaRPr lang="en-US"/>
        </a:p>
      </dgm:t>
    </dgm:pt>
    <dgm:pt modelId="{233EBA1A-3552-41D8-8818-177AB0FA00D7}" type="sibTrans" cxnId="{BAFE5978-B071-45E5-9D75-7185C550002D}">
      <dgm:prSet/>
      <dgm:spPr/>
      <dgm:t>
        <a:bodyPr/>
        <a:lstStyle/>
        <a:p>
          <a:endParaRPr lang="en-US"/>
        </a:p>
      </dgm:t>
    </dgm:pt>
    <dgm:pt modelId="{914397E3-E9FE-496A-B83F-A32978CD9481}" type="pres">
      <dgm:prSet presAssocID="{D719F825-60D9-42DB-A989-4E884697D651}" presName="Name0" presStyleCnt="0">
        <dgm:presLayoutVars>
          <dgm:dir/>
          <dgm:animLvl val="lvl"/>
          <dgm:resizeHandles val="exact"/>
        </dgm:presLayoutVars>
      </dgm:prSet>
      <dgm:spPr/>
    </dgm:pt>
    <dgm:pt modelId="{1A1CB80A-31C5-4227-9194-A7B19BC13FD1}" type="pres">
      <dgm:prSet presAssocID="{D719F825-60D9-42DB-A989-4E884697D651}" presName="dummy" presStyleCnt="0"/>
      <dgm:spPr/>
    </dgm:pt>
    <dgm:pt modelId="{FFCBD3E7-BBAC-4CC7-B6DB-B6220C680363}" type="pres">
      <dgm:prSet presAssocID="{D719F825-60D9-42DB-A989-4E884697D651}" presName="linH" presStyleCnt="0"/>
      <dgm:spPr/>
    </dgm:pt>
    <dgm:pt modelId="{06646C5B-916C-4166-AD2F-5E139CAE1BAA}" type="pres">
      <dgm:prSet presAssocID="{D719F825-60D9-42DB-A989-4E884697D651}" presName="padding1" presStyleCnt="0"/>
      <dgm:spPr/>
    </dgm:pt>
    <dgm:pt modelId="{AE6BC75D-649C-450B-B9AD-CE3C204A9095}" type="pres">
      <dgm:prSet presAssocID="{5F34DEB8-08BD-40BF-95A1-483AE71FEB63}" presName="linV" presStyleCnt="0"/>
      <dgm:spPr/>
    </dgm:pt>
    <dgm:pt modelId="{A9603696-EACC-4C65-98AC-FF2AE1E84417}" type="pres">
      <dgm:prSet presAssocID="{5F34DEB8-08BD-40BF-95A1-483AE71FEB63}" presName="spVertical1" presStyleCnt="0"/>
      <dgm:spPr/>
    </dgm:pt>
    <dgm:pt modelId="{79F460F9-4943-4D50-BA67-CF2ABBDF1B67}" type="pres">
      <dgm:prSet presAssocID="{5F34DEB8-08BD-40BF-95A1-483AE71FEB63}" presName="parTx" presStyleLbl="revTx" presStyleIdx="0" presStyleCnt="3" custScaleX="51555" custLinFactNeighborX="-34556" custLinFactNeighborY="1222">
        <dgm:presLayoutVars>
          <dgm:chMax val="0"/>
          <dgm:chPref val="0"/>
          <dgm:bulletEnabled val="1"/>
        </dgm:presLayoutVars>
      </dgm:prSet>
      <dgm:spPr/>
      <dgm:t>
        <a:bodyPr/>
        <a:lstStyle/>
        <a:p>
          <a:endParaRPr lang="en-US"/>
        </a:p>
      </dgm:t>
    </dgm:pt>
    <dgm:pt modelId="{8382EBEA-B486-4000-A049-D204909E0586}" type="pres">
      <dgm:prSet presAssocID="{5F34DEB8-08BD-40BF-95A1-483AE71FEB63}" presName="spVertical2" presStyleCnt="0"/>
      <dgm:spPr/>
    </dgm:pt>
    <dgm:pt modelId="{7C30696C-B29E-46FF-B6D2-58D4D154B6D5}" type="pres">
      <dgm:prSet presAssocID="{5F34DEB8-08BD-40BF-95A1-483AE71FEB63}" presName="spVertical3" presStyleCnt="0"/>
      <dgm:spPr/>
    </dgm:pt>
    <dgm:pt modelId="{56D5BE90-F72A-4676-820C-5F3EB6604ACB}" type="pres">
      <dgm:prSet presAssocID="{B6CE673D-CDDC-42F3-AD5C-60E5970AE6F1}" presName="space" presStyleCnt="0"/>
      <dgm:spPr/>
    </dgm:pt>
    <dgm:pt modelId="{C2D67A95-689B-4BE7-BC1F-001D86DFAF60}" type="pres">
      <dgm:prSet presAssocID="{EC892BCA-2F72-4477-A2D6-32281FE66E31}" presName="linV" presStyleCnt="0"/>
      <dgm:spPr/>
    </dgm:pt>
    <dgm:pt modelId="{FCBBA875-8259-4570-A729-445C28A49883}" type="pres">
      <dgm:prSet presAssocID="{EC892BCA-2F72-4477-A2D6-32281FE66E31}" presName="spVertical1" presStyleCnt="0"/>
      <dgm:spPr/>
    </dgm:pt>
    <dgm:pt modelId="{9565C488-4545-4E25-9A1B-CCB877B5F617}" type="pres">
      <dgm:prSet presAssocID="{EC892BCA-2F72-4477-A2D6-32281FE66E31}" presName="parTx" presStyleLbl="revTx" presStyleIdx="1" presStyleCnt="3" custScaleX="284256" custLinFactNeighborX="-16105" custLinFactNeighborY="9040">
        <dgm:presLayoutVars>
          <dgm:chMax val="0"/>
          <dgm:chPref val="0"/>
          <dgm:bulletEnabled val="1"/>
        </dgm:presLayoutVars>
      </dgm:prSet>
      <dgm:spPr/>
      <dgm:t>
        <a:bodyPr/>
        <a:lstStyle/>
        <a:p>
          <a:endParaRPr lang="en-US"/>
        </a:p>
      </dgm:t>
    </dgm:pt>
    <dgm:pt modelId="{CF59823A-112F-4954-8BC0-DC2A20A84F2B}" type="pres">
      <dgm:prSet presAssocID="{EC892BCA-2F72-4477-A2D6-32281FE66E31}" presName="spVertical2" presStyleCnt="0"/>
      <dgm:spPr/>
    </dgm:pt>
    <dgm:pt modelId="{4AA758F7-9145-4333-BF1F-5F1CC22CF8B1}" type="pres">
      <dgm:prSet presAssocID="{EC892BCA-2F72-4477-A2D6-32281FE66E31}" presName="spVertical3" presStyleCnt="0"/>
      <dgm:spPr/>
    </dgm:pt>
    <dgm:pt modelId="{19796970-507E-486B-A1E9-42FC06767B03}" type="pres">
      <dgm:prSet presAssocID="{5D9236EA-9BDC-4819-A87A-3FA9D10FB098}" presName="space" presStyleCnt="0"/>
      <dgm:spPr/>
    </dgm:pt>
    <dgm:pt modelId="{E1192C50-070C-49A4-8106-1C1511FE8A5A}" type="pres">
      <dgm:prSet presAssocID="{D5064B22-3AF6-4DB4-B9BB-1129E29254DB}" presName="linV" presStyleCnt="0"/>
      <dgm:spPr/>
    </dgm:pt>
    <dgm:pt modelId="{92083D82-CF78-4FB3-8C54-14EE58F9EEE1}" type="pres">
      <dgm:prSet presAssocID="{D5064B22-3AF6-4DB4-B9BB-1129E29254DB}" presName="spVertical1" presStyleCnt="0"/>
      <dgm:spPr/>
    </dgm:pt>
    <dgm:pt modelId="{112FC364-85DB-441C-9284-B3DDE8125A55}" type="pres">
      <dgm:prSet presAssocID="{D5064B22-3AF6-4DB4-B9BB-1129E29254DB}" presName="parTx" presStyleLbl="revTx" presStyleIdx="2" presStyleCnt="3" custLinFactNeighborX="-20463" custLinFactNeighborY="9040">
        <dgm:presLayoutVars>
          <dgm:chMax val="0"/>
          <dgm:chPref val="0"/>
          <dgm:bulletEnabled val="1"/>
        </dgm:presLayoutVars>
      </dgm:prSet>
      <dgm:spPr/>
      <dgm:t>
        <a:bodyPr/>
        <a:lstStyle/>
        <a:p>
          <a:endParaRPr lang="en-US"/>
        </a:p>
      </dgm:t>
    </dgm:pt>
    <dgm:pt modelId="{CC53B303-F1AE-4EF9-80FD-437BD6821A66}" type="pres">
      <dgm:prSet presAssocID="{D5064B22-3AF6-4DB4-B9BB-1129E29254DB}" presName="spVertical2" presStyleCnt="0"/>
      <dgm:spPr/>
    </dgm:pt>
    <dgm:pt modelId="{4BAC55C1-713F-4C1E-ABA2-D98CABB2543F}" type="pres">
      <dgm:prSet presAssocID="{D5064B22-3AF6-4DB4-B9BB-1129E29254DB}" presName="spVertical3" presStyleCnt="0"/>
      <dgm:spPr/>
    </dgm:pt>
    <dgm:pt modelId="{443614E5-1E90-4828-B602-C4845AE8079F}" type="pres">
      <dgm:prSet presAssocID="{D719F825-60D9-42DB-A989-4E884697D651}" presName="padding2" presStyleCnt="0"/>
      <dgm:spPr/>
    </dgm:pt>
    <dgm:pt modelId="{045CAC24-02F4-4011-800A-6D860AC98395}" type="pres">
      <dgm:prSet presAssocID="{D719F825-60D9-42DB-A989-4E884697D651}" presName="negArrow" presStyleCnt="0"/>
      <dgm:spPr/>
    </dgm:pt>
    <dgm:pt modelId="{9781F9CE-E522-4FC7-920D-5DF51CA5E879}" type="pres">
      <dgm:prSet presAssocID="{D719F825-60D9-42DB-A989-4E884697D651}" presName="backgroundArrow" presStyleLbl="node1" presStyleIdx="0" presStyleCnt="1" custLinFactNeighborY="9959"/>
      <dgm:spPr/>
    </dgm:pt>
  </dgm:ptLst>
  <dgm:cxnLst>
    <dgm:cxn modelId="{8FD60FA4-ABBF-4626-988F-0168E20BB824}" srcId="{D719F825-60D9-42DB-A989-4E884697D651}" destId="{5F34DEB8-08BD-40BF-95A1-483AE71FEB63}" srcOrd="0" destOrd="0" parTransId="{23D79FCE-42A0-4D7C-9D3F-8707F5B3D801}" sibTransId="{B6CE673D-CDDC-42F3-AD5C-60E5970AE6F1}"/>
    <dgm:cxn modelId="{8A1CAA11-7F88-4FDD-85DF-5B1A1488EDA7}" srcId="{D719F825-60D9-42DB-A989-4E884697D651}" destId="{EC892BCA-2F72-4477-A2D6-32281FE66E31}" srcOrd="1" destOrd="0" parTransId="{0C26D415-34BB-471A-93F8-90D6ED1758BF}" sibTransId="{5D9236EA-9BDC-4819-A87A-3FA9D10FB098}"/>
    <dgm:cxn modelId="{1CB53238-ABB5-40BB-A13D-E4A508006374}" type="presOf" srcId="{D5064B22-3AF6-4DB4-B9BB-1129E29254DB}" destId="{112FC364-85DB-441C-9284-B3DDE8125A55}" srcOrd="0" destOrd="0" presId="urn:microsoft.com/office/officeart/2005/8/layout/hProcess3"/>
    <dgm:cxn modelId="{BAFE5978-B071-45E5-9D75-7185C550002D}" srcId="{D719F825-60D9-42DB-A989-4E884697D651}" destId="{D5064B22-3AF6-4DB4-B9BB-1129E29254DB}" srcOrd="2" destOrd="0" parTransId="{2297B948-F8B4-4234-AD33-F8EF7B414AFD}" sibTransId="{233EBA1A-3552-41D8-8818-177AB0FA00D7}"/>
    <dgm:cxn modelId="{1DF29848-53B6-4141-95B7-CB24DDA8E99A}" type="presOf" srcId="{EC892BCA-2F72-4477-A2D6-32281FE66E31}" destId="{9565C488-4545-4E25-9A1B-CCB877B5F617}" srcOrd="0" destOrd="0" presId="urn:microsoft.com/office/officeart/2005/8/layout/hProcess3"/>
    <dgm:cxn modelId="{01DD2488-F31E-4C29-A4E9-0B6DF5DF4325}" type="presOf" srcId="{D719F825-60D9-42DB-A989-4E884697D651}" destId="{914397E3-E9FE-496A-B83F-A32978CD9481}" srcOrd="0" destOrd="0" presId="urn:microsoft.com/office/officeart/2005/8/layout/hProcess3"/>
    <dgm:cxn modelId="{B53ACC1F-0B36-4F64-89E3-6EBC6354FA16}" type="presOf" srcId="{5F34DEB8-08BD-40BF-95A1-483AE71FEB63}" destId="{79F460F9-4943-4D50-BA67-CF2ABBDF1B67}" srcOrd="0" destOrd="0" presId="urn:microsoft.com/office/officeart/2005/8/layout/hProcess3"/>
    <dgm:cxn modelId="{A8542157-2857-41FF-ADF8-B01561CD15C1}" type="presParOf" srcId="{914397E3-E9FE-496A-B83F-A32978CD9481}" destId="{1A1CB80A-31C5-4227-9194-A7B19BC13FD1}" srcOrd="0" destOrd="0" presId="urn:microsoft.com/office/officeart/2005/8/layout/hProcess3"/>
    <dgm:cxn modelId="{04E99673-0524-47A5-A629-ADF7290D7D58}" type="presParOf" srcId="{914397E3-E9FE-496A-B83F-A32978CD9481}" destId="{FFCBD3E7-BBAC-4CC7-B6DB-B6220C680363}" srcOrd="1" destOrd="0" presId="urn:microsoft.com/office/officeart/2005/8/layout/hProcess3"/>
    <dgm:cxn modelId="{4F49D75F-97F8-4022-8CA9-B53BA4F009F1}" type="presParOf" srcId="{FFCBD3E7-BBAC-4CC7-B6DB-B6220C680363}" destId="{06646C5B-916C-4166-AD2F-5E139CAE1BAA}" srcOrd="0" destOrd="0" presId="urn:microsoft.com/office/officeart/2005/8/layout/hProcess3"/>
    <dgm:cxn modelId="{2E9DD5AB-DC8D-4106-AD11-AB24736F7E85}" type="presParOf" srcId="{FFCBD3E7-BBAC-4CC7-B6DB-B6220C680363}" destId="{AE6BC75D-649C-450B-B9AD-CE3C204A9095}" srcOrd="1" destOrd="0" presId="urn:microsoft.com/office/officeart/2005/8/layout/hProcess3"/>
    <dgm:cxn modelId="{76F4EE0C-E55F-430B-8EA8-4C54A8244E6E}" type="presParOf" srcId="{AE6BC75D-649C-450B-B9AD-CE3C204A9095}" destId="{A9603696-EACC-4C65-98AC-FF2AE1E84417}" srcOrd="0" destOrd="0" presId="urn:microsoft.com/office/officeart/2005/8/layout/hProcess3"/>
    <dgm:cxn modelId="{1FA2F588-B4CA-47D1-827B-061FAE279FDD}" type="presParOf" srcId="{AE6BC75D-649C-450B-B9AD-CE3C204A9095}" destId="{79F460F9-4943-4D50-BA67-CF2ABBDF1B67}" srcOrd="1" destOrd="0" presId="urn:microsoft.com/office/officeart/2005/8/layout/hProcess3"/>
    <dgm:cxn modelId="{15D895FA-935C-4FEB-BECB-2C47742BB0AA}" type="presParOf" srcId="{AE6BC75D-649C-450B-B9AD-CE3C204A9095}" destId="{8382EBEA-B486-4000-A049-D204909E0586}" srcOrd="2" destOrd="0" presId="urn:microsoft.com/office/officeart/2005/8/layout/hProcess3"/>
    <dgm:cxn modelId="{3A76C17E-91B8-49FF-AF66-A24D226030F9}" type="presParOf" srcId="{AE6BC75D-649C-450B-B9AD-CE3C204A9095}" destId="{7C30696C-B29E-46FF-B6D2-58D4D154B6D5}" srcOrd="3" destOrd="0" presId="urn:microsoft.com/office/officeart/2005/8/layout/hProcess3"/>
    <dgm:cxn modelId="{ADE73F9D-3C5F-45DD-A6BD-A3E62CB9CFB8}" type="presParOf" srcId="{FFCBD3E7-BBAC-4CC7-B6DB-B6220C680363}" destId="{56D5BE90-F72A-4676-820C-5F3EB6604ACB}" srcOrd="2" destOrd="0" presId="urn:microsoft.com/office/officeart/2005/8/layout/hProcess3"/>
    <dgm:cxn modelId="{A9FED902-DCC0-47DA-AC3C-A07CA9A7165D}" type="presParOf" srcId="{FFCBD3E7-BBAC-4CC7-B6DB-B6220C680363}" destId="{C2D67A95-689B-4BE7-BC1F-001D86DFAF60}" srcOrd="3" destOrd="0" presId="urn:microsoft.com/office/officeart/2005/8/layout/hProcess3"/>
    <dgm:cxn modelId="{28BC61F3-5641-451D-8DA9-42C9841D18B3}" type="presParOf" srcId="{C2D67A95-689B-4BE7-BC1F-001D86DFAF60}" destId="{FCBBA875-8259-4570-A729-445C28A49883}" srcOrd="0" destOrd="0" presId="urn:microsoft.com/office/officeart/2005/8/layout/hProcess3"/>
    <dgm:cxn modelId="{DBBA856A-6358-4C63-9A7A-2CD78D96DA49}" type="presParOf" srcId="{C2D67A95-689B-4BE7-BC1F-001D86DFAF60}" destId="{9565C488-4545-4E25-9A1B-CCB877B5F617}" srcOrd="1" destOrd="0" presId="urn:microsoft.com/office/officeart/2005/8/layout/hProcess3"/>
    <dgm:cxn modelId="{2924C17B-7EBC-43FF-A86A-3E06F4210A85}" type="presParOf" srcId="{C2D67A95-689B-4BE7-BC1F-001D86DFAF60}" destId="{CF59823A-112F-4954-8BC0-DC2A20A84F2B}" srcOrd="2" destOrd="0" presId="urn:microsoft.com/office/officeart/2005/8/layout/hProcess3"/>
    <dgm:cxn modelId="{B08FBA31-7ABE-47A7-B3DF-D87DCA0D7AD5}" type="presParOf" srcId="{C2D67A95-689B-4BE7-BC1F-001D86DFAF60}" destId="{4AA758F7-9145-4333-BF1F-5F1CC22CF8B1}" srcOrd="3" destOrd="0" presId="urn:microsoft.com/office/officeart/2005/8/layout/hProcess3"/>
    <dgm:cxn modelId="{23D5AB1D-C60F-4EC5-81D9-A7F5345D8161}" type="presParOf" srcId="{FFCBD3E7-BBAC-4CC7-B6DB-B6220C680363}" destId="{19796970-507E-486B-A1E9-42FC06767B03}" srcOrd="4" destOrd="0" presId="urn:microsoft.com/office/officeart/2005/8/layout/hProcess3"/>
    <dgm:cxn modelId="{7BF9F269-7B52-4B81-8D08-C26123279195}" type="presParOf" srcId="{FFCBD3E7-BBAC-4CC7-B6DB-B6220C680363}" destId="{E1192C50-070C-49A4-8106-1C1511FE8A5A}" srcOrd="5" destOrd="0" presId="urn:microsoft.com/office/officeart/2005/8/layout/hProcess3"/>
    <dgm:cxn modelId="{5CD24DF7-359F-4B17-9FA0-F50A35E09C75}" type="presParOf" srcId="{E1192C50-070C-49A4-8106-1C1511FE8A5A}" destId="{92083D82-CF78-4FB3-8C54-14EE58F9EEE1}" srcOrd="0" destOrd="0" presId="urn:microsoft.com/office/officeart/2005/8/layout/hProcess3"/>
    <dgm:cxn modelId="{DEFB6F8D-280D-4223-9555-ABD8630F69D1}" type="presParOf" srcId="{E1192C50-070C-49A4-8106-1C1511FE8A5A}" destId="{112FC364-85DB-441C-9284-B3DDE8125A55}" srcOrd="1" destOrd="0" presId="urn:microsoft.com/office/officeart/2005/8/layout/hProcess3"/>
    <dgm:cxn modelId="{E378B62E-D534-496E-B721-568D5960D60D}" type="presParOf" srcId="{E1192C50-070C-49A4-8106-1C1511FE8A5A}" destId="{CC53B303-F1AE-4EF9-80FD-437BD6821A66}" srcOrd="2" destOrd="0" presId="urn:microsoft.com/office/officeart/2005/8/layout/hProcess3"/>
    <dgm:cxn modelId="{89C4655F-8CC9-4682-8557-26F45C4132CB}" type="presParOf" srcId="{E1192C50-070C-49A4-8106-1C1511FE8A5A}" destId="{4BAC55C1-713F-4C1E-ABA2-D98CABB2543F}" srcOrd="3" destOrd="0" presId="urn:microsoft.com/office/officeart/2005/8/layout/hProcess3"/>
    <dgm:cxn modelId="{03FA1742-1D7B-406D-B8F5-37759ECAC78A}" type="presParOf" srcId="{FFCBD3E7-BBAC-4CC7-B6DB-B6220C680363}" destId="{443614E5-1E90-4828-B602-C4845AE8079F}" srcOrd="6" destOrd="0" presId="urn:microsoft.com/office/officeart/2005/8/layout/hProcess3"/>
    <dgm:cxn modelId="{61794868-415A-499E-BE24-03DE96E7C93F}" type="presParOf" srcId="{FFCBD3E7-BBAC-4CC7-B6DB-B6220C680363}" destId="{045CAC24-02F4-4011-800A-6D860AC98395}" srcOrd="7" destOrd="0" presId="urn:microsoft.com/office/officeart/2005/8/layout/hProcess3"/>
    <dgm:cxn modelId="{76D1F47D-CCC1-482E-A3F5-0B777C4F59A6}" type="presParOf" srcId="{FFCBD3E7-BBAC-4CC7-B6DB-B6220C680363}" destId="{9781F9CE-E522-4FC7-920D-5DF51CA5E879}" srcOrd="8"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27F198-1FF1-4F35-A8AC-A307F1ED71B4}">
      <dsp:nvSpPr>
        <dsp:cNvPr id="0" name=""/>
        <dsp:cNvSpPr/>
      </dsp:nvSpPr>
      <dsp:spPr>
        <a:xfrm rot="5400000">
          <a:off x="940752" y="2336517"/>
          <a:ext cx="1002955" cy="1668895"/>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1C3BCE-40B7-48E2-BAE0-93767BCB4560}">
      <dsp:nvSpPr>
        <dsp:cNvPr id="0" name=""/>
        <dsp:cNvSpPr/>
      </dsp:nvSpPr>
      <dsp:spPr>
        <a:xfrm>
          <a:off x="782713" y="2572734"/>
          <a:ext cx="1531322" cy="1845547"/>
        </a:xfrm>
        <a:prstGeom prst="rect">
          <a:avLst/>
        </a:prstGeom>
        <a:solidFill>
          <a:schemeClr val="tx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t>Principles</a:t>
          </a:r>
        </a:p>
        <a:p>
          <a:pPr lvl="0" algn="l" defTabSz="711200">
            <a:lnSpc>
              <a:spcPct val="90000"/>
            </a:lnSpc>
            <a:spcBef>
              <a:spcPct val="0"/>
            </a:spcBef>
            <a:spcAft>
              <a:spcPct val="35000"/>
            </a:spcAft>
          </a:pPr>
          <a:r>
            <a:rPr lang="en-US" sz="1400" kern="1200" dirty="0" smtClean="0"/>
            <a:t>Reflects the overall resource management philosophies of  BSU that guide budget model development.</a:t>
          </a:r>
          <a:endParaRPr lang="en-US" sz="1400" kern="1200" dirty="0"/>
        </a:p>
      </dsp:txBody>
      <dsp:txXfrm>
        <a:off x="782713" y="2572734"/>
        <a:ext cx="1531322" cy="1845547"/>
      </dsp:txXfrm>
    </dsp:sp>
    <dsp:sp modelId="{A0ACE03C-83C6-4FBF-8D52-65FF71498754}">
      <dsp:nvSpPr>
        <dsp:cNvPr id="0" name=""/>
        <dsp:cNvSpPr/>
      </dsp:nvSpPr>
      <dsp:spPr>
        <a:xfrm>
          <a:off x="1995741" y="2213651"/>
          <a:ext cx="284280" cy="284280"/>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EE009D-B491-4E66-B327-54F99971FDC3}">
      <dsp:nvSpPr>
        <dsp:cNvPr id="0" name=""/>
        <dsp:cNvSpPr/>
      </dsp:nvSpPr>
      <dsp:spPr>
        <a:xfrm rot="5400000">
          <a:off x="2797550" y="1578583"/>
          <a:ext cx="1002955" cy="1668895"/>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629AF6-CD30-43AE-8C43-A0B689875885}">
      <dsp:nvSpPr>
        <dsp:cNvPr id="0" name=""/>
        <dsp:cNvSpPr/>
      </dsp:nvSpPr>
      <dsp:spPr>
        <a:xfrm>
          <a:off x="2635887" y="1828707"/>
          <a:ext cx="1506688" cy="1923732"/>
        </a:xfrm>
        <a:prstGeom prst="rect">
          <a:avLst/>
        </a:prstGeom>
        <a:solidFill>
          <a:schemeClr val="accent3">
            <a:lumMod val="60000"/>
            <a:lumOff val="4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ctr" defTabSz="711200">
            <a:lnSpc>
              <a:spcPct val="90000"/>
            </a:lnSpc>
            <a:spcBef>
              <a:spcPct val="0"/>
            </a:spcBef>
            <a:spcAft>
              <a:spcPct val="35000"/>
            </a:spcAft>
          </a:pPr>
          <a:r>
            <a:rPr lang="en-US" sz="1600" kern="1200" dirty="0" smtClean="0"/>
            <a:t>Model Structure</a:t>
          </a:r>
        </a:p>
        <a:p>
          <a:pPr lvl="0" algn="l" defTabSz="711200">
            <a:lnSpc>
              <a:spcPct val="90000"/>
            </a:lnSpc>
            <a:spcBef>
              <a:spcPct val="0"/>
            </a:spcBef>
            <a:spcAft>
              <a:spcPct val="35000"/>
            </a:spcAft>
          </a:pPr>
          <a:r>
            <a:rPr lang="en-US" sz="1400" kern="1200" dirty="0" smtClean="0"/>
            <a:t>Determines the elements that will be incorporated in the budget model and how admin units will be accounted for.</a:t>
          </a:r>
          <a:endParaRPr lang="en-US" sz="1400" kern="1200" dirty="0"/>
        </a:p>
      </dsp:txBody>
      <dsp:txXfrm>
        <a:off x="2635887" y="1828707"/>
        <a:ext cx="1506688" cy="1923732"/>
      </dsp:txXfrm>
    </dsp:sp>
    <dsp:sp modelId="{6E97B82C-BCCF-4B19-9C1F-151437B384D6}">
      <dsp:nvSpPr>
        <dsp:cNvPr id="0" name=""/>
        <dsp:cNvSpPr/>
      </dsp:nvSpPr>
      <dsp:spPr>
        <a:xfrm>
          <a:off x="3852539" y="1455717"/>
          <a:ext cx="284280" cy="284280"/>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A08B41-AF13-42D9-8CE8-39476C9DD165}">
      <dsp:nvSpPr>
        <dsp:cNvPr id="0" name=""/>
        <dsp:cNvSpPr/>
      </dsp:nvSpPr>
      <dsp:spPr>
        <a:xfrm rot="5400000">
          <a:off x="4654348" y="612869"/>
          <a:ext cx="1002955" cy="1668895"/>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C276CB-D45E-4EC3-B36C-57830DA68888}">
      <dsp:nvSpPr>
        <dsp:cNvPr id="0" name=""/>
        <dsp:cNvSpPr/>
      </dsp:nvSpPr>
      <dsp:spPr>
        <a:xfrm>
          <a:off x="4495548" y="734337"/>
          <a:ext cx="1506688" cy="2339291"/>
        </a:xfrm>
        <a:prstGeom prst="rect">
          <a:avLst/>
        </a:prstGeom>
        <a:solidFill>
          <a:schemeClr val="tx2">
            <a:lumMod val="60000"/>
            <a:lumOff val="4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ctr" defTabSz="711200">
            <a:lnSpc>
              <a:spcPct val="90000"/>
            </a:lnSpc>
            <a:spcBef>
              <a:spcPct val="0"/>
            </a:spcBef>
            <a:spcAft>
              <a:spcPct val="35000"/>
            </a:spcAft>
          </a:pPr>
          <a:r>
            <a:rPr lang="en-US" sz="1600" kern="1200" dirty="0" smtClean="0">
              <a:solidFill>
                <a:schemeClr val="bg1"/>
              </a:solidFill>
            </a:rPr>
            <a:t>Allocation</a:t>
          </a:r>
          <a:r>
            <a:rPr lang="en-US" sz="2000" kern="1200" dirty="0" smtClean="0">
              <a:solidFill>
                <a:schemeClr val="bg1"/>
              </a:solidFill>
            </a:rPr>
            <a:t> </a:t>
          </a:r>
          <a:r>
            <a:rPr lang="en-US" sz="1600" kern="1200" dirty="0" smtClean="0">
              <a:solidFill>
                <a:schemeClr val="bg1"/>
              </a:solidFill>
            </a:rPr>
            <a:t>Rules &amp; Incentives</a:t>
          </a:r>
        </a:p>
        <a:p>
          <a:pPr lvl="0" algn="l" defTabSz="711200">
            <a:lnSpc>
              <a:spcPct val="90000"/>
            </a:lnSpc>
            <a:spcBef>
              <a:spcPct val="0"/>
            </a:spcBef>
            <a:spcAft>
              <a:spcPct val="35000"/>
            </a:spcAft>
          </a:pPr>
          <a:r>
            <a:rPr lang="en-US" sz="1400" kern="1200" dirty="0" smtClean="0">
              <a:solidFill>
                <a:schemeClr val="bg1"/>
              </a:solidFill>
            </a:rPr>
            <a:t>Defines how revenues and/or costs will be allocated to reflect the budget plan for the institution and to provide the desired incentives.</a:t>
          </a:r>
          <a:endParaRPr lang="en-US" sz="1400" kern="1200" dirty="0">
            <a:solidFill>
              <a:schemeClr val="bg1"/>
            </a:solidFill>
          </a:endParaRPr>
        </a:p>
      </dsp:txBody>
      <dsp:txXfrm>
        <a:off x="4495548" y="734337"/>
        <a:ext cx="1506688" cy="2339291"/>
      </dsp:txXfrm>
    </dsp:sp>
    <dsp:sp modelId="{84B8A38F-F58B-4923-A379-F27A06542AFB}">
      <dsp:nvSpPr>
        <dsp:cNvPr id="0" name=""/>
        <dsp:cNvSpPr/>
      </dsp:nvSpPr>
      <dsp:spPr>
        <a:xfrm>
          <a:off x="5709337" y="490003"/>
          <a:ext cx="284280" cy="284280"/>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80B011-CE65-4158-8C1C-718A1040E54D}">
      <dsp:nvSpPr>
        <dsp:cNvPr id="0" name=""/>
        <dsp:cNvSpPr/>
      </dsp:nvSpPr>
      <dsp:spPr>
        <a:xfrm rot="5400000">
          <a:off x="6511146" y="-170435"/>
          <a:ext cx="1002955" cy="1668895"/>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AA49E3-A7DA-4E7B-A984-B4E20D092375}">
      <dsp:nvSpPr>
        <dsp:cNvPr id="0" name=""/>
        <dsp:cNvSpPr/>
      </dsp:nvSpPr>
      <dsp:spPr>
        <a:xfrm>
          <a:off x="6343728" y="1317"/>
          <a:ext cx="1506688" cy="1974474"/>
        </a:xfrm>
        <a:prstGeom prst="rect">
          <a:avLst/>
        </a:prstGeom>
        <a:solidFill>
          <a:schemeClr val="tx2">
            <a:lumMod val="75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ctr" defTabSz="711200">
            <a:lnSpc>
              <a:spcPct val="90000"/>
            </a:lnSpc>
            <a:spcBef>
              <a:spcPct val="0"/>
            </a:spcBef>
            <a:spcAft>
              <a:spcPct val="35000"/>
            </a:spcAft>
          </a:pPr>
          <a:endParaRPr lang="en-US" sz="1600" kern="1200" dirty="0" smtClean="0">
            <a:solidFill>
              <a:schemeClr val="bg1"/>
            </a:solidFill>
          </a:endParaRPr>
        </a:p>
        <a:p>
          <a:pPr lvl="0" algn="ctr" defTabSz="711200">
            <a:lnSpc>
              <a:spcPct val="90000"/>
            </a:lnSpc>
            <a:spcBef>
              <a:spcPct val="0"/>
            </a:spcBef>
            <a:spcAft>
              <a:spcPct val="35000"/>
            </a:spcAft>
          </a:pPr>
          <a:r>
            <a:rPr lang="en-US" sz="1600" kern="1200" dirty="0" smtClean="0">
              <a:solidFill>
                <a:schemeClr val="bg1"/>
              </a:solidFill>
            </a:rPr>
            <a:t>Exceptions</a:t>
          </a:r>
        </a:p>
        <a:p>
          <a:pPr lvl="0" algn="ctr" defTabSz="711200">
            <a:lnSpc>
              <a:spcPct val="90000"/>
            </a:lnSpc>
            <a:spcBef>
              <a:spcPct val="0"/>
            </a:spcBef>
            <a:spcAft>
              <a:spcPct val="35000"/>
            </a:spcAft>
          </a:pPr>
          <a:r>
            <a:rPr lang="en-US" sz="1400" kern="1200" baseline="0" dirty="0" smtClean="0">
              <a:solidFill>
                <a:schemeClr val="bg1"/>
              </a:solidFill>
            </a:rPr>
            <a:t>Adjustments made to address unique situations that do not fit into the budget model</a:t>
          </a:r>
          <a:endParaRPr lang="en-US" sz="1400" kern="1200" baseline="0" dirty="0">
            <a:solidFill>
              <a:schemeClr val="bg1"/>
            </a:solidFill>
          </a:endParaRPr>
        </a:p>
      </dsp:txBody>
      <dsp:txXfrm>
        <a:off x="6343728" y="1317"/>
        <a:ext cx="1506688" cy="19744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81F9CE-E522-4FC7-920D-5DF51CA5E879}">
      <dsp:nvSpPr>
        <dsp:cNvPr id="0" name=""/>
        <dsp:cNvSpPr/>
      </dsp:nvSpPr>
      <dsp:spPr>
        <a:xfrm>
          <a:off x="0" y="36838"/>
          <a:ext cx="7086600" cy="1584000"/>
        </a:xfrm>
        <a:prstGeom prst="right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2FC364-85DB-441C-9284-B3DDE8125A55}">
      <dsp:nvSpPr>
        <dsp:cNvPr id="0" name=""/>
        <dsp:cNvSpPr/>
      </dsp:nvSpPr>
      <dsp:spPr>
        <a:xfrm>
          <a:off x="5276664" y="450217"/>
          <a:ext cx="1166105" cy="79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3520" rIns="0" bIns="223520"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bg1"/>
              </a:solidFill>
            </a:rPr>
            <a:t>2017</a:t>
          </a:r>
          <a:endParaRPr lang="en-US" sz="2200" b="1" kern="1200" dirty="0">
            <a:solidFill>
              <a:schemeClr val="bg1"/>
            </a:solidFill>
          </a:endParaRPr>
        </a:p>
      </dsp:txBody>
      <dsp:txXfrm>
        <a:off x="5276664" y="450217"/>
        <a:ext cx="1166105" cy="792000"/>
      </dsp:txXfrm>
    </dsp:sp>
    <dsp:sp modelId="{9565C488-4545-4E25-9A1B-CCB877B5F617}">
      <dsp:nvSpPr>
        <dsp:cNvPr id="0" name=""/>
        <dsp:cNvSpPr/>
      </dsp:nvSpPr>
      <dsp:spPr>
        <a:xfrm>
          <a:off x="1779537" y="450217"/>
          <a:ext cx="3314725" cy="79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3520" rIns="0" bIns="223520"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bg1"/>
              </a:solidFill>
            </a:rPr>
            <a:t>2016</a:t>
          </a:r>
          <a:endParaRPr lang="en-US" sz="2200" b="1" kern="1200" dirty="0">
            <a:solidFill>
              <a:schemeClr val="bg1"/>
            </a:solidFill>
          </a:endParaRPr>
        </a:p>
      </dsp:txBody>
      <dsp:txXfrm>
        <a:off x="1779537" y="450217"/>
        <a:ext cx="3314725" cy="792000"/>
      </dsp:txXfrm>
    </dsp:sp>
    <dsp:sp modelId="{79F460F9-4943-4D50-BA67-CF2ABBDF1B67}">
      <dsp:nvSpPr>
        <dsp:cNvPr id="0" name=""/>
        <dsp:cNvSpPr/>
      </dsp:nvSpPr>
      <dsp:spPr>
        <a:xfrm>
          <a:off x="447512" y="419258"/>
          <a:ext cx="601185" cy="79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3520" rIns="0" bIns="223520"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bg1"/>
              </a:solidFill>
            </a:rPr>
            <a:t>2015</a:t>
          </a:r>
          <a:endParaRPr lang="en-US" sz="2200" b="1" kern="1200" dirty="0">
            <a:solidFill>
              <a:schemeClr val="bg1"/>
            </a:solidFill>
          </a:endParaRPr>
        </a:p>
      </dsp:txBody>
      <dsp:txXfrm>
        <a:off x="447512" y="419258"/>
        <a:ext cx="601185" cy="792000"/>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38" tIns="46220" rIns="92438" bIns="46220"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38" tIns="46220" rIns="92438" bIns="46220" rtlCol="0"/>
          <a:lstStyle>
            <a:lvl1pPr algn="r">
              <a:defRPr sz="1200"/>
            </a:lvl1pPr>
          </a:lstStyle>
          <a:p>
            <a:fld id="{9D886DC0-0A93-42D6-A675-017B8760B41B}" type="datetimeFigureOut">
              <a:rPr lang="en-US" smtClean="0"/>
              <a:pPr/>
              <a:t>11/19/2015</a:t>
            </a:fld>
            <a:endParaRPr lang="en-US"/>
          </a:p>
        </p:txBody>
      </p:sp>
      <p:sp>
        <p:nvSpPr>
          <p:cNvPr id="4" name="Slide Image Placeholder 3"/>
          <p:cNvSpPr>
            <a:spLocks noGrp="1" noRot="1" noChangeAspect="1"/>
          </p:cNvSpPr>
          <p:nvPr>
            <p:ph type="sldImg" idx="2"/>
          </p:nvPr>
        </p:nvSpPr>
        <p:spPr>
          <a:xfrm>
            <a:off x="1119188" y="698500"/>
            <a:ext cx="4643437" cy="3484563"/>
          </a:xfrm>
          <a:prstGeom prst="rect">
            <a:avLst/>
          </a:prstGeom>
          <a:noFill/>
          <a:ln w="12700">
            <a:solidFill>
              <a:prstClr val="black"/>
            </a:solidFill>
          </a:ln>
        </p:spPr>
        <p:txBody>
          <a:bodyPr vert="horz" lIns="92438" tIns="46220" rIns="92438" bIns="46220"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38" tIns="46220" rIns="92438" bIns="462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38" tIns="46220" rIns="92438" bIns="46220"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38" tIns="46220" rIns="92438" bIns="46220" rtlCol="0" anchor="b"/>
          <a:lstStyle>
            <a:lvl1pPr algn="r">
              <a:defRPr sz="1200"/>
            </a:lvl1pPr>
          </a:lstStyle>
          <a:p>
            <a:fld id="{FA26487E-518C-43F7-A8EE-728BE395642E}" type="slidenum">
              <a:rPr lang="en-US" smtClean="0"/>
              <a:pPr/>
              <a:t>‹#›</a:t>
            </a:fld>
            <a:endParaRPr lang="en-US"/>
          </a:p>
        </p:txBody>
      </p:sp>
    </p:spTree>
    <p:extLst>
      <p:ext uri="{BB962C8B-B14F-4D97-AF65-F5344CB8AC3E}">
        <p14:creationId xmlns:p14="http://schemas.microsoft.com/office/powerpoint/2010/main" val="2902660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364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0"/>
            <a:ext cx="6019800" cy="5364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56366600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2761795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3834694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2602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90900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0369464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tile tx="0" ty="0" sx="100000" sy="100000" flip="none" algn="tl"/>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972347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08366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838199"/>
            <a:ext cx="5486400" cy="3889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789597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3038142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364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0"/>
            <a:ext cx="6019800" cy="5364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6242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838199"/>
            <a:ext cx="5486400" cy="3889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5.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9144000" cy="838200"/>
          </a:xfrm>
          <a:prstGeom prst="rect">
            <a:avLst/>
          </a:prstGeom>
        </p:spPr>
      </p:pic>
      <p:pic>
        <p:nvPicPr>
          <p:cNvPr id="7" name="Picture 6"/>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6286414"/>
            <a:ext cx="9144000" cy="582507"/>
          </a:xfrm>
          <a:prstGeom prst="rect">
            <a:avLst/>
          </a:prstGeom>
        </p:spPr>
      </p:pic>
      <p:sp>
        <p:nvSpPr>
          <p:cNvPr id="2" name="Title Placeholder 1"/>
          <p:cNvSpPr>
            <a:spLocks noGrp="1"/>
          </p:cNvSpPr>
          <p:nvPr>
            <p:ph type="title"/>
          </p:nvPr>
        </p:nvSpPr>
        <p:spPr>
          <a:xfrm>
            <a:off x="457200" y="838200"/>
            <a:ext cx="8229600" cy="7159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Box 8"/>
          <p:cNvSpPr txBox="1"/>
          <p:nvPr/>
        </p:nvSpPr>
        <p:spPr>
          <a:xfrm>
            <a:off x="379541" y="6454556"/>
            <a:ext cx="1745991" cy="246221"/>
          </a:xfrm>
          <a:prstGeom prst="rect">
            <a:avLst/>
          </a:prstGeom>
          <a:noFill/>
        </p:spPr>
        <p:txBody>
          <a:bodyPr wrap="none" rtlCol="0">
            <a:spAutoFit/>
          </a:bodyPr>
          <a:lstStyle/>
          <a:p>
            <a:r>
              <a:rPr lang="en-US" sz="1000" baseline="0" dirty="0" smtClean="0">
                <a:solidFill>
                  <a:schemeClr val="bg1"/>
                </a:solidFill>
              </a:rPr>
              <a:t>© 2015 Boise State University</a:t>
            </a:r>
            <a:endParaRPr lang="en-US" sz="1000" baseline="0" dirty="0">
              <a:solidFill>
                <a:schemeClr val="bg1"/>
              </a:solidFill>
            </a:endParaRPr>
          </a:p>
        </p:txBody>
      </p:sp>
      <p:sp>
        <p:nvSpPr>
          <p:cNvPr id="11" name="TextBox 10"/>
          <p:cNvSpPr txBox="1"/>
          <p:nvPr/>
        </p:nvSpPr>
        <p:spPr>
          <a:xfrm>
            <a:off x="8305800" y="6454556"/>
            <a:ext cx="335348" cy="246221"/>
          </a:xfrm>
          <a:prstGeom prst="rect">
            <a:avLst/>
          </a:prstGeom>
          <a:noFill/>
        </p:spPr>
        <p:txBody>
          <a:bodyPr wrap="none" rtlCol="0">
            <a:spAutoFit/>
          </a:bodyPr>
          <a:lstStyle/>
          <a:p>
            <a:fld id="{4B85C46D-3ED5-4508-B9D1-FB41570D2BFF}" type="slidenum">
              <a:rPr lang="en-US" sz="1000" baseline="0" smtClean="0">
                <a:solidFill>
                  <a:schemeClr val="bg1"/>
                </a:solidFill>
              </a:rPr>
              <a:t>‹#›</a:t>
            </a:fld>
            <a:endParaRPr lang="en-US" sz="1000" baseline="0" dirty="0">
              <a:solidFill>
                <a:schemeClr val="bg1"/>
              </a:solidFill>
            </a:endParaRPr>
          </a:p>
        </p:txBody>
      </p:sp>
      <p:pic>
        <p:nvPicPr>
          <p:cNvPr id="5" name="Picture 4"/>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640931" y="172164"/>
            <a:ext cx="1862138" cy="49387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b="0" kern="1200" baseline="0">
          <a:solidFill>
            <a:srgbClr val="09347A"/>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90000"/>
              <a:lumOff val="10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cap="none" baseline="0">
          <a:solidFill>
            <a:schemeClr val="tx1">
              <a:lumMod val="90000"/>
              <a:lumOff val="1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90000"/>
              <a:lumOff val="1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90000"/>
              <a:lumOff val="1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90000"/>
              <a:lumOff val="1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7159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1910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Box 8"/>
          <p:cNvSpPr txBox="1"/>
          <p:nvPr/>
        </p:nvSpPr>
        <p:spPr>
          <a:xfrm>
            <a:off x="379541" y="6454556"/>
            <a:ext cx="1745991" cy="246221"/>
          </a:xfrm>
          <a:prstGeom prst="rect">
            <a:avLst/>
          </a:prstGeom>
          <a:noFill/>
        </p:spPr>
        <p:txBody>
          <a:bodyPr wrap="none" rtlCol="0">
            <a:spAutoFit/>
          </a:bodyPr>
          <a:lstStyle/>
          <a:p>
            <a:r>
              <a:rPr lang="en-US" sz="1000" baseline="0" dirty="0" smtClean="0">
                <a:solidFill>
                  <a:schemeClr val="bg1"/>
                </a:solidFill>
              </a:rPr>
              <a:t>© 2012 Boise State University</a:t>
            </a:r>
            <a:endParaRPr lang="en-US" sz="1000" baseline="0" dirty="0">
              <a:solidFill>
                <a:schemeClr val="bg1"/>
              </a:solidFill>
            </a:endParaRPr>
          </a:p>
        </p:txBody>
      </p:sp>
      <p:sp>
        <p:nvSpPr>
          <p:cNvPr id="11" name="TextBox 10"/>
          <p:cNvSpPr txBox="1"/>
          <p:nvPr/>
        </p:nvSpPr>
        <p:spPr>
          <a:xfrm>
            <a:off x="8305800" y="6454556"/>
            <a:ext cx="335348" cy="246221"/>
          </a:xfrm>
          <a:prstGeom prst="rect">
            <a:avLst/>
          </a:prstGeom>
          <a:noFill/>
        </p:spPr>
        <p:txBody>
          <a:bodyPr wrap="none" rtlCol="0">
            <a:spAutoFit/>
          </a:bodyPr>
          <a:lstStyle/>
          <a:p>
            <a:fld id="{4B85C46D-3ED5-4508-B9D1-FB41570D2BFF}" type="slidenum">
              <a:rPr lang="en-US" sz="1000" baseline="0" smtClean="0">
                <a:solidFill>
                  <a:schemeClr val="bg1"/>
                </a:solidFill>
              </a:rPr>
              <a:t>‹#›</a:t>
            </a:fld>
            <a:endParaRPr lang="en-US" sz="1000" baseline="0" dirty="0">
              <a:solidFill>
                <a:schemeClr val="bg1"/>
              </a:solidFill>
            </a:endParaRPr>
          </a:p>
        </p:txBody>
      </p:sp>
      <p:pic>
        <p:nvPicPr>
          <p:cNvPr id="1026" name="Picture 2" descr="C:\Users\teriwilliams\Desktop\logo_b.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640931" y="183616"/>
            <a:ext cx="1862138" cy="493871"/>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7"/>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0" y="5638800"/>
            <a:ext cx="9144000" cy="1219200"/>
          </a:xfrm>
          <a:prstGeom prst="rect">
            <a:avLst/>
          </a:prstGeom>
        </p:spPr>
      </p:pic>
    </p:spTree>
    <p:extLst>
      <p:ext uri="{BB962C8B-B14F-4D97-AF65-F5344CB8AC3E}">
        <p14:creationId xmlns:p14="http://schemas.microsoft.com/office/powerpoint/2010/main" val="7338047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cap="none" baseline="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Boise State University</a:t>
            </a:r>
            <a:br>
              <a:rPr lang="en-US" dirty="0" smtClean="0"/>
            </a:br>
            <a:r>
              <a:rPr lang="en-US" dirty="0" smtClean="0"/>
              <a:t/>
            </a:r>
            <a:br>
              <a:rPr lang="en-US" dirty="0" smtClean="0"/>
            </a:br>
            <a:r>
              <a:rPr lang="en-US" dirty="0" smtClean="0"/>
              <a:t>Bronco </a:t>
            </a:r>
            <a:r>
              <a:rPr lang="en-US" dirty="0"/>
              <a:t>Budget </a:t>
            </a:r>
            <a:r>
              <a:rPr lang="en-US" dirty="0" smtClean="0"/>
              <a:t>2.0 Committee</a:t>
            </a:r>
            <a:r>
              <a:rPr lang="en-US" dirty="0"/>
              <a:t/>
            </a:r>
            <a:br>
              <a:rPr lang="en-US" dirty="0"/>
            </a:br>
            <a:r>
              <a:rPr lang="en-US" sz="2700" dirty="0" smtClean="0"/>
              <a:t>11.18.15</a:t>
            </a:r>
            <a:endParaRPr lang="en-US" sz="2700" dirty="0"/>
          </a:p>
        </p:txBody>
      </p:sp>
      <p:sp>
        <p:nvSpPr>
          <p:cNvPr id="5" name="Subtitle 4"/>
          <p:cNvSpPr>
            <a:spLocks noGrp="1"/>
          </p:cNvSpPr>
          <p:nvPr>
            <p:ph type="subTitle" idx="1"/>
          </p:nvPr>
        </p:nvSpPr>
        <p:spPr>
          <a:xfrm>
            <a:off x="1676400" y="4343400"/>
            <a:ext cx="5410200" cy="1066800"/>
          </a:xfrm>
        </p:spPr>
        <p:txBody>
          <a:bodyPr>
            <a:normAutofit fontScale="70000" lnSpcReduction="20000"/>
          </a:bodyPr>
          <a:lstStyle/>
          <a:p>
            <a:endParaRPr lang="en-US" dirty="0" smtClean="0"/>
          </a:p>
          <a:p>
            <a:r>
              <a:rPr lang="en-US" dirty="0" smtClean="0"/>
              <a:t>Ken Kline</a:t>
            </a:r>
          </a:p>
          <a:p>
            <a:r>
              <a:rPr lang="en-US" dirty="0" smtClean="0"/>
              <a:t>AVP, Budget and Planning</a:t>
            </a:r>
            <a:endParaRPr lang="en-US" dirty="0"/>
          </a:p>
        </p:txBody>
      </p:sp>
    </p:spTree>
    <p:extLst>
      <p:ext uri="{BB962C8B-B14F-4D97-AF65-F5344CB8AC3E}">
        <p14:creationId xmlns:p14="http://schemas.microsoft.com/office/powerpoint/2010/main" val="1724132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Principles</a:t>
            </a:r>
            <a:endParaRPr lang="en-US" dirty="0"/>
          </a:p>
        </p:txBody>
      </p:sp>
    </p:spTree>
    <p:extLst>
      <p:ext uri="{BB962C8B-B14F-4D97-AF65-F5344CB8AC3E}">
        <p14:creationId xmlns:p14="http://schemas.microsoft.com/office/powerpoint/2010/main" val="2326162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5181600"/>
            <a:ext cx="7772400" cy="622300"/>
          </a:xfrm>
        </p:spPr>
        <p:txBody>
          <a:bodyPr>
            <a:normAutofit fontScale="90000"/>
          </a:bodyPr>
          <a:lstStyle/>
          <a:p>
            <a:r>
              <a:rPr lang="en-US" dirty="0" smtClean="0"/>
              <a:t>Thank You</a:t>
            </a:r>
            <a:endParaRPr lang="en-US" dirty="0"/>
          </a:p>
        </p:txBody>
      </p:sp>
      <p:sp>
        <p:nvSpPr>
          <p:cNvPr id="5" name="Text Placeholder 4"/>
          <p:cNvSpPr>
            <a:spLocks noGrp="1"/>
          </p:cNvSpPr>
          <p:nvPr>
            <p:ph type="body" idx="1"/>
          </p:nvPr>
        </p:nvSpPr>
        <p:spPr>
          <a:xfrm>
            <a:off x="762000" y="4343400"/>
            <a:ext cx="7772400" cy="814387"/>
          </a:xfrm>
        </p:spPr>
        <p:txBody>
          <a:bodyPr/>
          <a:lstStyle/>
          <a:p>
            <a:r>
              <a:rPr lang="en-US" dirty="0" smtClean="0"/>
              <a:t>Ken Kline, AVP, Budget and Planning</a:t>
            </a:r>
          </a:p>
          <a:p>
            <a:r>
              <a:rPr lang="en-US" dirty="0" smtClean="0"/>
              <a:t>Email: kennethkline@boisestate.edu</a:t>
            </a:r>
            <a:endParaRPr lang="en-US" u="sng" dirty="0"/>
          </a:p>
        </p:txBody>
      </p:sp>
      <p:sp>
        <p:nvSpPr>
          <p:cNvPr id="2" name="TextBox 1"/>
          <p:cNvSpPr txBox="1"/>
          <p:nvPr/>
        </p:nvSpPr>
        <p:spPr>
          <a:xfrm>
            <a:off x="762000" y="1981200"/>
            <a:ext cx="7543800" cy="369332"/>
          </a:xfrm>
          <a:prstGeom prst="rect">
            <a:avLst/>
          </a:prstGeom>
          <a:noFill/>
        </p:spPr>
        <p:txBody>
          <a:bodyPr wrap="square" rtlCol="0">
            <a:spAutoFit/>
          </a:bodyPr>
          <a:lstStyle/>
          <a:p>
            <a:r>
              <a:rPr lang="en-US" dirty="0" smtClean="0"/>
              <a:t>Next meeting: Dec. 16, 3:30 – 5:00, Admin 205</a:t>
            </a:r>
            <a:endParaRPr lang="en-US" dirty="0"/>
          </a:p>
        </p:txBody>
      </p:sp>
    </p:spTree>
    <p:extLst>
      <p:ext uri="{BB962C8B-B14F-4D97-AF65-F5344CB8AC3E}">
        <p14:creationId xmlns:p14="http://schemas.microsoft.com/office/powerpoint/2010/main" val="4208207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a:t>
            </a:r>
            <a:endParaRPr lang="en-US" dirty="0"/>
          </a:p>
        </p:txBody>
      </p:sp>
    </p:spTree>
    <p:extLst>
      <p:ext uri="{BB962C8B-B14F-4D97-AF65-F5344CB8AC3E}">
        <p14:creationId xmlns:p14="http://schemas.microsoft.com/office/powerpoint/2010/main" val="1279541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Steering Committee</a:t>
            </a:r>
            <a:endParaRPr lang="en-US" dirty="0"/>
          </a:p>
        </p:txBody>
      </p:sp>
      <p:sp>
        <p:nvSpPr>
          <p:cNvPr id="3" name="Content Placeholder 2"/>
          <p:cNvSpPr>
            <a:spLocks noGrp="1"/>
          </p:cNvSpPr>
          <p:nvPr>
            <p:ph idx="1"/>
          </p:nvPr>
        </p:nvSpPr>
        <p:spPr/>
        <p:txBody>
          <a:bodyPr>
            <a:normAutofit/>
          </a:bodyPr>
          <a:lstStyle/>
          <a:p>
            <a:pPr marL="514350" lvl="0" indent="-514350">
              <a:buFont typeface="+mj-lt"/>
              <a:buAutoNum type="arabicPeriod"/>
            </a:pPr>
            <a:r>
              <a:rPr lang="en-US" sz="1600" dirty="0"/>
              <a:t>Marty </a:t>
            </a:r>
            <a:r>
              <a:rPr lang="en-US" sz="1600" dirty="0" err="1"/>
              <a:t>Schimpf</a:t>
            </a:r>
            <a:r>
              <a:rPr lang="en-US" sz="1600" dirty="0"/>
              <a:t>, Vice President, Academic Affairs and Provost</a:t>
            </a:r>
          </a:p>
          <a:p>
            <a:pPr marL="514350" lvl="0" indent="-514350">
              <a:buFont typeface="+mj-lt"/>
              <a:buAutoNum type="arabicPeriod"/>
            </a:pPr>
            <a:r>
              <a:rPr lang="en-US" sz="1600" dirty="0"/>
              <a:t>Stacy Pearson, Vice President, Finance and Administration</a:t>
            </a:r>
          </a:p>
          <a:p>
            <a:pPr marL="514350" lvl="0" indent="-514350">
              <a:buFont typeface="+mj-lt"/>
              <a:buAutoNum type="arabicPeriod"/>
            </a:pPr>
            <a:r>
              <a:rPr lang="en-US" sz="1600" dirty="0"/>
              <a:t>Ken Peterson, Dean, College of Business and Economics</a:t>
            </a:r>
          </a:p>
          <a:p>
            <a:pPr marL="514350" lvl="0" indent="-514350">
              <a:buFont typeface="+mj-lt"/>
              <a:buAutoNum type="arabicPeriod"/>
            </a:pPr>
            <a:r>
              <a:rPr lang="en-US" sz="1600" dirty="0"/>
              <a:t>Amy Moll, Dean, College of Engineering</a:t>
            </a:r>
          </a:p>
          <a:p>
            <a:pPr marL="514350" lvl="0" indent="-514350">
              <a:buFont typeface="+mj-lt"/>
              <a:buAutoNum type="arabicPeriod"/>
            </a:pPr>
            <a:r>
              <a:rPr lang="en-US" sz="1600" dirty="0"/>
              <a:t>Tim </a:t>
            </a:r>
            <a:r>
              <a:rPr lang="en-US" sz="1600" dirty="0" err="1"/>
              <a:t>Dunnagan</a:t>
            </a:r>
            <a:r>
              <a:rPr lang="en-US" sz="1600" dirty="0"/>
              <a:t>, Dean, College of Health Sciences</a:t>
            </a:r>
          </a:p>
          <a:p>
            <a:pPr marL="514350" lvl="0" indent="-514350">
              <a:buFont typeface="+mj-lt"/>
              <a:buAutoNum type="arabicPeriod"/>
            </a:pPr>
            <a:r>
              <a:rPr lang="en-US" sz="1600" dirty="0"/>
              <a:t>Richard </a:t>
            </a:r>
            <a:r>
              <a:rPr lang="en-US" sz="1600" dirty="0" err="1"/>
              <a:t>Klautsch</a:t>
            </a:r>
            <a:r>
              <a:rPr lang="en-US" sz="1600" dirty="0"/>
              <a:t>, Chair, Theater Arts / Faculty </a:t>
            </a:r>
            <a:r>
              <a:rPr lang="en-US" sz="1600" dirty="0" smtClean="0"/>
              <a:t>Senate (Tim Chenoweth filling in)</a:t>
            </a:r>
            <a:endParaRPr lang="en-US" sz="1600" dirty="0"/>
          </a:p>
          <a:p>
            <a:pPr marL="514350" lvl="0" indent="-514350">
              <a:buFont typeface="+mj-lt"/>
              <a:buAutoNum type="arabicPeriod"/>
            </a:pPr>
            <a:r>
              <a:rPr lang="en-US" sz="1600" dirty="0"/>
              <a:t>Brian </a:t>
            </a:r>
            <a:r>
              <a:rPr lang="en-US" sz="1600" dirty="0" err="1"/>
              <a:t>Wampler</a:t>
            </a:r>
            <a:r>
              <a:rPr lang="en-US" sz="1600" dirty="0"/>
              <a:t>, Chair, Political Science / Faculty Financial Affairs</a:t>
            </a:r>
          </a:p>
          <a:p>
            <a:pPr marL="514350" lvl="0" indent="-514350">
              <a:buFont typeface="+mj-lt"/>
              <a:buAutoNum type="arabicPeriod"/>
            </a:pPr>
            <a:r>
              <a:rPr lang="en-US" sz="1600" dirty="0"/>
              <a:t>Teresa Boucher, Interim Chair, Communication</a:t>
            </a:r>
          </a:p>
          <a:p>
            <a:pPr marL="514350" lvl="0" indent="-514350">
              <a:buFont typeface="+mj-lt"/>
              <a:buAutoNum type="arabicPeriod"/>
            </a:pPr>
            <a:r>
              <a:rPr lang="en-US" sz="1600" dirty="0"/>
              <a:t>Brett Shelton, Department Head, Educational Technology</a:t>
            </a:r>
          </a:p>
          <a:p>
            <a:pPr marL="514350" lvl="0" indent="-514350">
              <a:buFont typeface="+mj-lt"/>
              <a:buAutoNum type="arabicPeriod"/>
            </a:pPr>
            <a:r>
              <a:rPr lang="en-US" sz="1600" dirty="0"/>
              <a:t>Shawn Benner, Professor, Geosciences</a:t>
            </a:r>
          </a:p>
          <a:p>
            <a:pPr marL="514350" lvl="0" indent="-514350">
              <a:buFont typeface="+mj-lt"/>
              <a:buAutoNum type="arabicPeriod"/>
            </a:pPr>
            <a:r>
              <a:rPr lang="en-US" sz="1600" dirty="0"/>
              <a:t>Randi McDermott, Chief of Staff, President’s Office</a:t>
            </a:r>
          </a:p>
          <a:p>
            <a:pPr marL="514350" lvl="0" indent="-514350">
              <a:buFont typeface="+mj-lt"/>
              <a:buAutoNum type="arabicPeriod"/>
            </a:pPr>
            <a:r>
              <a:rPr lang="en-US" sz="1600" dirty="0"/>
              <a:t>Jim </a:t>
            </a:r>
            <a:r>
              <a:rPr lang="en-US" sz="1600" dirty="0" err="1"/>
              <a:t>Munger</a:t>
            </a:r>
            <a:r>
              <a:rPr lang="en-US" sz="1600" dirty="0"/>
              <a:t>, Vice Provost, Academic Planning</a:t>
            </a:r>
          </a:p>
          <a:p>
            <a:pPr marL="514350" lvl="0" indent="-514350">
              <a:buFont typeface="+mj-lt"/>
              <a:buAutoNum type="arabicPeriod"/>
            </a:pPr>
            <a:r>
              <a:rPr lang="en-US" sz="1600" dirty="0"/>
              <a:t>Shari </a:t>
            </a:r>
            <a:r>
              <a:rPr lang="en-US" sz="1600" dirty="0" err="1"/>
              <a:t>Ellertson</a:t>
            </a:r>
            <a:r>
              <a:rPr lang="en-US" sz="1600" dirty="0"/>
              <a:t>, Director, Institutional Research</a:t>
            </a:r>
          </a:p>
          <a:p>
            <a:pPr marL="514350" lvl="0" indent="-514350">
              <a:buFont typeface="+mj-lt"/>
              <a:buAutoNum type="arabicPeriod"/>
            </a:pPr>
            <a:r>
              <a:rPr lang="en-US" sz="1600" dirty="0"/>
              <a:t>Ken Kline, Associate Vice President, Budget and Planning</a:t>
            </a:r>
          </a:p>
          <a:p>
            <a:endParaRPr lang="en-US" dirty="0"/>
          </a:p>
        </p:txBody>
      </p:sp>
    </p:spTree>
    <p:extLst>
      <p:ext uri="{BB962C8B-B14F-4D97-AF65-F5344CB8AC3E}">
        <p14:creationId xmlns:p14="http://schemas.microsoft.com/office/powerpoint/2010/main" val="1882074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838200"/>
            <a:ext cx="8763000" cy="585335"/>
          </a:xfrm>
        </p:spPr>
        <p:txBody>
          <a:bodyPr>
            <a:normAutofit fontScale="90000"/>
          </a:bodyPr>
          <a:lstStyle/>
          <a:p>
            <a:r>
              <a:rPr lang="en-US" sz="3600" dirty="0" smtClean="0"/>
              <a:t>Steps for Developing a Recommendation</a:t>
            </a:r>
            <a:endParaRPr lang="en-US" sz="3600" dirty="0"/>
          </a:p>
        </p:txBody>
      </p:sp>
      <p:graphicFrame>
        <p:nvGraphicFramePr>
          <p:cNvPr id="17" name="Diagram 16"/>
          <p:cNvGraphicFramePr/>
          <p:nvPr>
            <p:extLst>
              <p:ext uri="{D42A27DB-BD31-4B8C-83A1-F6EECF244321}">
                <p14:modId xmlns:p14="http://schemas.microsoft.com/office/powerpoint/2010/main" val="4064648292"/>
              </p:ext>
            </p:extLst>
          </p:nvPr>
        </p:nvGraphicFramePr>
        <p:xfrm>
          <a:off x="533400" y="1769698"/>
          <a:ext cx="8458199"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6819900" y="4780085"/>
            <a:ext cx="1752600" cy="369332"/>
          </a:xfrm>
          <a:prstGeom prst="rect">
            <a:avLst/>
          </a:prstGeom>
          <a:noFill/>
        </p:spPr>
        <p:txBody>
          <a:bodyPr wrap="square" rtlCol="0">
            <a:spAutoFit/>
          </a:bodyPr>
          <a:lstStyle/>
          <a:p>
            <a:r>
              <a:rPr lang="en-US" dirty="0" smtClean="0"/>
              <a:t>Implementation</a:t>
            </a:r>
            <a:endParaRPr lang="en-US" dirty="0"/>
          </a:p>
        </p:txBody>
      </p:sp>
      <p:cxnSp>
        <p:nvCxnSpPr>
          <p:cNvPr id="9" name="Straight Arrow Connector 8"/>
          <p:cNvCxnSpPr/>
          <p:nvPr/>
        </p:nvCxnSpPr>
        <p:spPr>
          <a:xfrm>
            <a:off x="7696200" y="3810000"/>
            <a:ext cx="0" cy="990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8720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512" y="1143000"/>
            <a:ext cx="8229600" cy="639762"/>
          </a:xfrm>
        </p:spPr>
        <p:txBody>
          <a:bodyPr>
            <a:normAutofit fontScale="90000"/>
          </a:bodyPr>
          <a:lstStyle/>
          <a:p>
            <a:r>
              <a:rPr lang="en-US" dirty="0" smtClean="0"/>
              <a:t>What is our Draft Timeline?</a:t>
            </a:r>
            <a:endParaRPr lang="en-US" dirty="0"/>
          </a:p>
        </p:txBody>
      </p:sp>
      <p:graphicFrame>
        <p:nvGraphicFramePr>
          <p:cNvPr id="5" name="Diagram 4"/>
          <p:cNvGraphicFramePr/>
          <p:nvPr>
            <p:extLst>
              <p:ext uri="{D42A27DB-BD31-4B8C-83A1-F6EECF244321}">
                <p14:modId xmlns:p14="http://schemas.microsoft.com/office/powerpoint/2010/main" val="4282241359"/>
              </p:ext>
            </p:extLst>
          </p:nvPr>
        </p:nvGraphicFramePr>
        <p:xfrm>
          <a:off x="228600" y="2971800"/>
          <a:ext cx="7086600" cy="1620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7467600" y="3452336"/>
            <a:ext cx="1447800" cy="738664"/>
          </a:xfrm>
          <a:prstGeom prst="rect">
            <a:avLst/>
          </a:prstGeom>
          <a:noFill/>
        </p:spPr>
        <p:txBody>
          <a:bodyPr wrap="square" rtlCol="0">
            <a:spAutoFit/>
          </a:bodyPr>
          <a:lstStyle/>
          <a:p>
            <a:pPr algn="ctr"/>
            <a:r>
              <a:rPr lang="en-US" sz="1400" dirty="0" smtClean="0"/>
              <a:t>New Budget Model Begins</a:t>
            </a:r>
          </a:p>
          <a:p>
            <a:pPr algn="ctr"/>
            <a:r>
              <a:rPr lang="en-US" sz="1400" dirty="0" smtClean="0"/>
              <a:t>July 1, 2017</a:t>
            </a:r>
            <a:endParaRPr lang="en-US" sz="1400" dirty="0"/>
          </a:p>
        </p:txBody>
      </p:sp>
      <p:sp>
        <p:nvSpPr>
          <p:cNvPr id="7" name="Up Arrow Callout 6"/>
          <p:cNvSpPr/>
          <p:nvPr/>
        </p:nvSpPr>
        <p:spPr>
          <a:xfrm>
            <a:off x="228600" y="4465637"/>
            <a:ext cx="1905000" cy="1226419"/>
          </a:xfrm>
          <a:prstGeom prst="upArrow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Oct – May</a:t>
            </a:r>
          </a:p>
          <a:p>
            <a:pPr algn="ctr"/>
            <a:r>
              <a:rPr lang="en-US" sz="1400" dirty="0" smtClean="0">
                <a:solidFill>
                  <a:schemeClr val="tx1"/>
                </a:solidFill>
              </a:rPr>
              <a:t>Model Development Phase</a:t>
            </a:r>
            <a:endParaRPr lang="en-US" sz="1400" dirty="0">
              <a:solidFill>
                <a:schemeClr val="tx1"/>
              </a:solidFill>
            </a:endParaRPr>
          </a:p>
        </p:txBody>
      </p:sp>
      <p:sp>
        <p:nvSpPr>
          <p:cNvPr id="8" name="Up Arrow Callout 7"/>
          <p:cNvSpPr/>
          <p:nvPr/>
        </p:nvSpPr>
        <p:spPr>
          <a:xfrm>
            <a:off x="2209800" y="4472857"/>
            <a:ext cx="2743200" cy="1219199"/>
          </a:xfrm>
          <a:prstGeom prst="upArrow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May – Dec</a:t>
            </a:r>
          </a:p>
          <a:p>
            <a:pPr algn="ctr"/>
            <a:r>
              <a:rPr lang="en-US" sz="1400" dirty="0" smtClean="0">
                <a:solidFill>
                  <a:schemeClr val="tx1"/>
                </a:solidFill>
              </a:rPr>
              <a:t>Implementation Phase </a:t>
            </a:r>
            <a:endParaRPr lang="en-US" sz="1400" dirty="0">
              <a:solidFill>
                <a:schemeClr val="tx1"/>
              </a:solidFill>
            </a:endParaRPr>
          </a:p>
        </p:txBody>
      </p:sp>
      <p:sp>
        <p:nvSpPr>
          <p:cNvPr id="10" name="Down Arrow Callout 9"/>
          <p:cNvSpPr/>
          <p:nvPr/>
        </p:nvSpPr>
        <p:spPr>
          <a:xfrm>
            <a:off x="3698507" y="2209800"/>
            <a:ext cx="3616693" cy="990600"/>
          </a:xfrm>
          <a:prstGeom prst="downArrow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July - June </a:t>
            </a:r>
          </a:p>
          <a:p>
            <a:pPr algn="ctr"/>
            <a:r>
              <a:rPr lang="en-US" sz="1400" dirty="0" smtClean="0">
                <a:solidFill>
                  <a:schemeClr val="tx1"/>
                </a:solidFill>
              </a:rPr>
              <a:t>Shadow Year</a:t>
            </a:r>
            <a:endParaRPr lang="en-US" sz="1400" dirty="0">
              <a:solidFill>
                <a:schemeClr val="tx1"/>
              </a:solidFill>
            </a:endParaRPr>
          </a:p>
        </p:txBody>
      </p:sp>
      <p:sp>
        <p:nvSpPr>
          <p:cNvPr id="11" name="Up Arrow Callout 10"/>
          <p:cNvSpPr/>
          <p:nvPr/>
        </p:nvSpPr>
        <p:spPr>
          <a:xfrm>
            <a:off x="5105400" y="4472857"/>
            <a:ext cx="2133601" cy="1219199"/>
          </a:xfrm>
          <a:prstGeom prst="upArrow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Jan – Jun</a:t>
            </a:r>
          </a:p>
          <a:p>
            <a:pPr algn="ctr"/>
            <a:r>
              <a:rPr lang="en-US" sz="1400" dirty="0" smtClean="0">
                <a:solidFill>
                  <a:schemeClr val="tx1"/>
                </a:solidFill>
              </a:rPr>
              <a:t>Budget Development </a:t>
            </a:r>
            <a:endParaRPr lang="en-US" sz="1400" dirty="0">
              <a:solidFill>
                <a:schemeClr val="tx1"/>
              </a:solidFill>
            </a:endParaRPr>
          </a:p>
        </p:txBody>
      </p:sp>
      <p:cxnSp>
        <p:nvCxnSpPr>
          <p:cNvPr id="13" name="Straight Connector 12"/>
          <p:cNvCxnSpPr/>
          <p:nvPr/>
        </p:nvCxnSpPr>
        <p:spPr>
          <a:xfrm flipV="1">
            <a:off x="2438400" y="3398838"/>
            <a:ext cx="0" cy="7921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5029200" y="3398838"/>
            <a:ext cx="0" cy="7921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2090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Current Budget overview</a:t>
            </a:r>
            <a:endParaRPr lang="en-US" dirty="0"/>
          </a:p>
        </p:txBody>
      </p:sp>
    </p:spTree>
    <p:extLst>
      <p:ext uri="{BB962C8B-B14F-4D97-AF65-F5344CB8AC3E}">
        <p14:creationId xmlns:p14="http://schemas.microsoft.com/office/powerpoint/2010/main" val="3641786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511" y="1090260"/>
            <a:ext cx="8229600" cy="715962"/>
          </a:xfrm>
        </p:spPr>
        <p:txBody>
          <a:bodyPr>
            <a:normAutofit fontScale="90000"/>
          </a:bodyPr>
          <a:lstStyle/>
          <a:p>
            <a:r>
              <a:rPr lang="en-US" dirty="0" smtClean="0"/>
              <a:t>Current Budget Overview</a:t>
            </a:r>
            <a:endParaRPr lang="en-US" dirty="0"/>
          </a:p>
        </p:txBody>
      </p:sp>
      <p:sp>
        <p:nvSpPr>
          <p:cNvPr id="4" name="Content Placeholder 3"/>
          <p:cNvSpPr>
            <a:spLocks noGrp="1"/>
          </p:cNvSpPr>
          <p:nvPr>
            <p:ph idx="1"/>
          </p:nvPr>
        </p:nvSpPr>
        <p:spPr>
          <a:xfrm>
            <a:off x="457200" y="1806222"/>
            <a:ext cx="8229600" cy="4319941"/>
          </a:xfrm>
        </p:spPr>
        <p:txBody>
          <a:bodyPr>
            <a:normAutofit/>
          </a:bodyPr>
          <a:lstStyle/>
          <a:p>
            <a:r>
              <a:rPr lang="en-US" sz="1100" dirty="0" smtClean="0"/>
              <a:t>Appropriated Budget</a:t>
            </a:r>
          </a:p>
          <a:p>
            <a:pPr lvl="1"/>
            <a:r>
              <a:rPr lang="en-US" sz="1100" dirty="0" smtClean="0"/>
              <a:t>Funded through tuition and state general fund appropriations</a:t>
            </a:r>
          </a:p>
          <a:p>
            <a:pPr lvl="2"/>
            <a:r>
              <a:rPr lang="en-US" sz="1100" dirty="0" smtClean="0"/>
              <a:t>Includes all tuition except self-support programs</a:t>
            </a:r>
          </a:p>
          <a:p>
            <a:pPr lvl="1"/>
            <a:r>
              <a:rPr lang="en-US" sz="1100" dirty="0" smtClean="0"/>
              <a:t>Allocations are generally “unrestricted”</a:t>
            </a:r>
          </a:p>
          <a:p>
            <a:pPr lvl="2"/>
            <a:r>
              <a:rPr lang="en-US" sz="1100" dirty="0" smtClean="0"/>
              <a:t>Line item requests in recent years</a:t>
            </a:r>
          </a:p>
          <a:p>
            <a:pPr lvl="2"/>
            <a:r>
              <a:rPr lang="en-US" sz="1100" dirty="0" smtClean="0"/>
              <a:t>Specific allocations that are akin to “grants” (e.g. HERC, </a:t>
            </a:r>
            <a:r>
              <a:rPr lang="en-US" sz="1100" dirty="0" err="1" smtClean="0"/>
              <a:t>iGEMS</a:t>
            </a:r>
            <a:r>
              <a:rPr lang="en-US" sz="1100" dirty="0" smtClean="0"/>
              <a:t>)</a:t>
            </a:r>
          </a:p>
          <a:p>
            <a:pPr lvl="2"/>
            <a:r>
              <a:rPr lang="en-US" sz="1100" dirty="0" smtClean="0"/>
              <a:t>Other small allocations like “equipment replacement”, Controller’s Fee charge, etc.</a:t>
            </a:r>
          </a:p>
          <a:p>
            <a:pPr lvl="1"/>
            <a:r>
              <a:rPr lang="en-US" sz="1100" dirty="0" smtClean="0"/>
              <a:t>State funds a portion of benefit rate increases / CEC</a:t>
            </a:r>
          </a:p>
          <a:p>
            <a:pPr lvl="2"/>
            <a:r>
              <a:rPr lang="en-US" sz="1100" dirty="0" smtClean="0"/>
              <a:t>Fund Shift</a:t>
            </a:r>
          </a:p>
          <a:p>
            <a:pPr lvl="1"/>
            <a:r>
              <a:rPr lang="en-US" sz="1100" dirty="0" smtClean="0"/>
              <a:t>State General Fund requests controlled by the SBOE</a:t>
            </a:r>
          </a:p>
          <a:p>
            <a:pPr lvl="2"/>
            <a:r>
              <a:rPr lang="en-US" sz="1100" dirty="0" smtClean="0"/>
              <a:t>Performance funding initiative underway</a:t>
            </a:r>
          </a:p>
          <a:p>
            <a:pPr lvl="1"/>
            <a:r>
              <a:rPr lang="en-US" sz="1100" dirty="0" smtClean="0"/>
              <a:t>Tuition rate increases approved by the SBOE</a:t>
            </a:r>
          </a:p>
          <a:p>
            <a:pPr lvl="2"/>
            <a:r>
              <a:rPr lang="en-US" sz="1100" dirty="0" smtClean="0"/>
              <a:t>Primarily concerned with resident, undergraduate tuition</a:t>
            </a:r>
          </a:p>
          <a:p>
            <a:pPr lvl="1"/>
            <a:r>
              <a:rPr lang="en-US" sz="1100" dirty="0" smtClean="0"/>
              <a:t>Focus of our annual planning process</a:t>
            </a:r>
          </a:p>
          <a:p>
            <a:pPr lvl="2"/>
            <a:r>
              <a:rPr lang="en-US" sz="1100" dirty="0" smtClean="0"/>
              <a:t>Managed incrementally</a:t>
            </a:r>
          </a:p>
          <a:p>
            <a:pPr lvl="2"/>
            <a:r>
              <a:rPr lang="en-US" sz="1100" dirty="0" smtClean="0"/>
              <a:t>Introduces concept of “permanent budget”</a:t>
            </a:r>
          </a:p>
          <a:p>
            <a:pPr lvl="2"/>
            <a:r>
              <a:rPr lang="en-US" sz="1100" dirty="0" smtClean="0"/>
              <a:t>Mid-year and multi-year adjustments through MOAs and SFRs</a:t>
            </a:r>
          </a:p>
          <a:p>
            <a:pPr lvl="1"/>
            <a:r>
              <a:rPr lang="en-US" sz="1100" dirty="0" smtClean="0"/>
              <a:t>Procedures / policies on allowable transfers, carry forward, etc.</a:t>
            </a:r>
          </a:p>
          <a:p>
            <a:pPr lvl="1"/>
            <a:r>
              <a:rPr lang="en-US" sz="1100" dirty="0" smtClean="0"/>
              <a:t>Boise State must request carry forward of unexpended funds from the State</a:t>
            </a:r>
          </a:p>
          <a:p>
            <a:pPr lvl="2"/>
            <a:r>
              <a:rPr lang="en-US" sz="1100" dirty="0" smtClean="0"/>
              <a:t>Must justify carry forward amounts	</a:t>
            </a:r>
          </a:p>
          <a:p>
            <a:pPr lvl="2"/>
            <a:r>
              <a:rPr lang="en-US" sz="1100" dirty="0" smtClean="0"/>
              <a:t>ISU, LCSC did not receive full carry forward</a:t>
            </a:r>
          </a:p>
          <a:p>
            <a:pPr lvl="3"/>
            <a:endParaRPr lang="en-US" sz="1400" dirty="0" smtClean="0"/>
          </a:p>
          <a:p>
            <a:pPr lvl="1"/>
            <a:endParaRPr lang="en-US" sz="2200" dirty="0" smtClean="0"/>
          </a:p>
          <a:p>
            <a:pPr lvl="2"/>
            <a:endParaRPr lang="en-US" sz="1400" dirty="0" smtClean="0"/>
          </a:p>
          <a:p>
            <a:pPr lvl="1"/>
            <a:endParaRPr lang="en-US" sz="1400" dirty="0"/>
          </a:p>
        </p:txBody>
      </p:sp>
    </p:spTree>
    <p:extLst>
      <p:ext uri="{BB962C8B-B14F-4D97-AF65-F5344CB8AC3E}">
        <p14:creationId xmlns:p14="http://schemas.microsoft.com/office/powerpoint/2010/main" val="25520662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511" y="1090260"/>
            <a:ext cx="8229600" cy="715962"/>
          </a:xfrm>
        </p:spPr>
        <p:txBody>
          <a:bodyPr>
            <a:normAutofit fontScale="90000"/>
          </a:bodyPr>
          <a:lstStyle/>
          <a:p>
            <a:r>
              <a:rPr lang="en-US" dirty="0" smtClean="0"/>
              <a:t>Current Budget Overview</a:t>
            </a:r>
            <a:endParaRPr lang="en-US" dirty="0"/>
          </a:p>
        </p:txBody>
      </p:sp>
      <p:sp>
        <p:nvSpPr>
          <p:cNvPr id="4" name="Content Placeholder 3"/>
          <p:cNvSpPr>
            <a:spLocks noGrp="1"/>
          </p:cNvSpPr>
          <p:nvPr>
            <p:ph idx="1"/>
          </p:nvPr>
        </p:nvSpPr>
        <p:spPr>
          <a:xfrm>
            <a:off x="457200" y="1806222"/>
            <a:ext cx="8229600" cy="4319941"/>
          </a:xfrm>
        </p:spPr>
        <p:txBody>
          <a:bodyPr>
            <a:normAutofit fontScale="92500" lnSpcReduction="10000"/>
          </a:bodyPr>
          <a:lstStyle/>
          <a:p>
            <a:r>
              <a:rPr lang="en-US" sz="1500" dirty="0" smtClean="0"/>
              <a:t>Local Budget</a:t>
            </a:r>
          </a:p>
          <a:p>
            <a:pPr lvl="1"/>
            <a:r>
              <a:rPr lang="en-US" sz="1500" dirty="0" smtClean="0"/>
              <a:t>Funded through all other sources (except auxiliary unit fees)</a:t>
            </a:r>
          </a:p>
          <a:p>
            <a:pPr lvl="1"/>
            <a:r>
              <a:rPr lang="en-US" sz="1500" dirty="0" smtClean="0"/>
              <a:t>Many allocations are restricted</a:t>
            </a:r>
          </a:p>
          <a:p>
            <a:pPr lvl="2"/>
            <a:r>
              <a:rPr lang="en-US" sz="1500" dirty="0" smtClean="0"/>
              <a:t>Student fees</a:t>
            </a:r>
          </a:p>
          <a:p>
            <a:pPr lvl="2"/>
            <a:r>
              <a:rPr lang="en-US" sz="1500" dirty="0" smtClean="0"/>
              <a:t>Private Gifts</a:t>
            </a:r>
          </a:p>
          <a:p>
            <a:pPr lvl="2"/>
            <a:r>
              <a:rPr lang="en-US" sz="1500" dirty="0" smtClean="0"/>
              <a:t>Chargebacks</a:t>
            </a:r>
          </a:p>
          <a:p>
            <a:pPr lvl="2"/>
            <a:r>
              <a:rPr lang="en-US" sz="1500" dirty="0" smtClean="0"/>
              <a:t>Administrative Service Charge</a:t>
            </a:r>
          </a:p>
          <a:p>
            <a:pPr lvl="2"/>
            <a:r>
              <a:rPr lang="en-US" sz="1500" dirty="0" smtClean="0"/>
              <a:t>F&amp;A</a:t>
            </a:r>
          </a:p>
          <a:p>
            <a:pPr lvl="2"/>
            <a:r>
              <a:rPr lang="en-US" sz="1500" dirty="0" smtClean="0"/>
              <a:t>Service Charges</a:t>
            </a:r>
          </a:p>
          <a:p>
            <a:pPr lvl="2"/>
            <a:r>
              <a:rPr lang="en-US" sz="1500" dirty="0" smtClean="0"/>
              <a:t>Self-support programs</a:t>
            </a:r>
          </a:p>
          <a:p>
            <a:pPr lvl="1"/>
            <a:r>
              <a:rPr lang="en-US" sz="1500" dirty="0" smtClean="0"/>
              <a:t>More flexibility regarding the use of some funds (e.g. PR, PR Restricted)</a:t>
            </a:r>
          </a:p>
          <a:p>
            <a:pPr lvl="1"/>
            <a:r>
              <a:rPr lang="en-US" sz="1500" dirty="0" smtClean="0"/>
              <a:t>Local budget funds 100% of benefit rate increases / CEC</a:t>
            </a:r>
          </a:p>
          <a:p>
            <a:pPr lvl="1"/>
            <a:r>
              <a:rPr lang="en-US" sz="1500" dirty="0" smtClean="0"/>
              <a:t>Annual planning process focuses substantially less on local budgets</a:t>
            </a:r>
          </a:p>
          <a:p>
            <a:pPr lvl="2"/>
            <a:r>
              <a:rPr lang="en-US" sz="1500" dirty="0" smtClean="0"/>
              <a:t>Budget to actual reports not meaningful</a:t>
            </a:r>
          </a:p>
          <a:p>
            <a:pPr lvl="2"/>
            <a:r>
              <a:rPr lang="en-US" sz="1500" dirty="0" smtClean="0"/>
              <a:t>Actual to actual reports are the focus of financial management</a:t>
            </a:r>
          </a:p>
          <a:p>
            <a:pPr lvl="1"/>
            <a:r>
              <a:rPr lang="en-US" sz="1500" dirty="0" smtClean="0"/>
              <a:t>Carry forward allowances based on revenue sources</a:t>
            </a:r>
          </a:p>
          <a:p>
            <a:pPr lvl="2"/>
            <a:r>
              <a:rPr lang="en-US" sz="1500" dirty="0" smtClean="0"/>
              <a:t>Course fees cannot accumulate large balances, must be based on expenses</a:t>
            </a:r>
            <a:endParaRPr lang="en-US" sz="1200" dirty="0" smtClean="0"/>
          </a:p>
          <a:p>
            <a:pPr lvl="3"/>
            <a:endParaRPr lang="en-US" sz="1400" dirty="0" smtClean="0"/>
          </a:p>
          <a:p>
            <a:pPr lvl="1"/>
            <a:endParaRPr lang="en-US" sz="2200" dirty="0" smtClean="0"/>
          </a:p>
          <a:p>
            <a:pPr lvl="2"/>
            <a:endParaRPr lang="en-US" sz="1400" dirty="0" smtClean="0"/>
          </a:p>
          <a:p>
            <a:pPr lvl="1"/>
            <a:endParaRPr lang="en-US" sz="1400" dirty="0"/>
          </a:p>
        </p:txBody>
      </p:sp>
    </p:spTree>
    <p:extLst>
      <p:ext uri="{BB962C8B-B14F-4D97-AF65-F5344CB8AC3E}">
        <p14:creationId xmlns:p14="http://schemas.microsoft.com/office/powerpoint/2010/main" val="38769819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511" y="1090260"/>
            <a:ext cx="8229600" cy="715962"/>
          </a:xfrm>
        </p:spPr>
        <p:txBody>
          <a:bodyPr>
            <a:normAutofit fontScale="90000"/>
          </a:bodyPr>
          <a:lstStyle/>
          <a:p>
            <a:r>
              <a:rPr lang="en-US" dirty="0" smtClean="0"/>
              <a:t>Current Budget Overview</a:t>
            </a:r>
            <a:endParaRPr lang="en-US" dirty="0"/>
          </a:p>
        </p:txBody>
      </p:sp>
      <p:sp>
        <p:nvSpPr>
          <p:cNvPr id="4" name="Content Placeholder 3"/>
          <p:cNvSpPr>
            <a:spLocks noGrp="1"/>
          </p:cNvSpPr>
          <p:nvPr>
            <p:ph idx="1"/>
          </p:nvPr>
        </p:nvSpPr>
        <p:spPr>
          <a:xfrm>
            <a:off x="457200" y="1806222"/>
            <a:ext cx="8229600" cy="4319941"/>
          </a:xfrm>
        </p:spPr>
        <p:txBody>
          <a:bodyPr>
            <a:normAutofit/>
          </a:bodyPr>
          <a:lstStyle/>
          <a:p>
            <a:r>
              <a:rPr lang="en-US" sz="1200" dirty="0" smtClean="0"/>
              <a:t>Auxiliary Budget</a:t>
            </a:r>
          </a:p>
          <a:p>
            <a:pPr lvl="1"/>
            <a:r>
              <a:rPr lang="en-US" sz="1200" dirty="0" smtClean="0"/>
              <a:t>Self supporting</a:t>
            </a:r>
          </a:p>
          <a:p>
            <a:pPr lvl="2"/>
            <a:r>
              <a:rPr lang="en-US" sz="1200" dirty="0" smtClean="0"/>
              <a:t>Some auxiliaries require mandatory student fees to be “self-supporting”</a:t>
            </a:r>
          </a:p>
          <a:p>
            <a:pPr marL="457200" lvl="1" indent="0">
              <a:buNone/>
            </a:pPr>
            <a:endParaRPr lang="en-US" sz="1200" dirty="0" smtClean="0"/>
          </a:p>
          <a:p>
            <a:pPr marL="457200" lvl="1" indent="0">
              <a:buNone/>
            </a:pPr>
            <a:r>
              <a:rPr lang="en-US" sz="1200" dirty="0" smtClean="0"/>
              <a:t>SBOE definitions:</a:t>
            </a:r>
          </a:p>
          <a:p>
            <a:pPr lvl="1"/>
            <a:endParaRPr lang="en-US" sz="1200" dirty="0" smtClean="0"/>
          </a:p>
          <a:p>
            <a:pPr marL="457200" lvl="1" indent="0">
              <a:buNone/>
            </a:pPr>
            <a:r>
              <a:rPr lang="en-US" sz="1200" dirty="0"/>
              <a:t>An auxiliary enterprise directly or indirectly provides a service to students, faculty, or staff and charges a fee related to but not necessarily equal to the cost of services. The distinguishing characteristic of most auxiliary enterprises is that they are managed essentially as self-supporting activities, whose services are provided primarily to individuals in the institutional community rather than to departments of the institution, although a portion of student fees or other support is sometimes allocated to them. Auxiliary enterprises should contribute and relate directly to the mission, goals, and objectives of the college or university. Intercollegiate athletics and student health services should be included in the category of auxiliary enterprises if the activities are essentially self-supporting. All operating costs, including personnel, utilities, maintenance, etc., for auxiliary enterprises are to be paid out of income from fees, charges, and sales of goods or services. No state appropriated funds may be allocated to cover any portion of the operating costs. However, rental charges for uses of the facilities or services provided by auxiliary enterprises may be assessed to departments or programs supported by state-appropriated funds.</a:t>
            </a:r>
            <a:endParaRPr lang="en-US" sz="1200" dirty="0" smtClean="0"/>
          </a:p>
          <a:p>
            <a:pPr lvl="3"/>
            <a:endParaRPr lang="en-US" sz="1400" dirty="0" smtClean="0"/>
          </a:p>
          <a:p>
            <a:pPr lvl="1"/>
            <a:endParaRPr lang="en-US" sz="2200" dirty="0" smtClean="0"/>
          </a:p>
          <a:p>
            <a:pPr lvl="2"/>
            <a:endParaRPr lang="en-US" sz="1400" dirty="0" smtClean="0"/>
          </a:p>
          <a:p>
            <a:pPr lvl="1"/>
            <a:endParaRPr lang="en-US" sz="1400" dirty="0"/>
          </a:p>
        </p:txBody>
      </p:sp>
    </p:spTree>
    <p:extLst>
      <p:ext uri="{BB962C8B-B14F-4D97-AF65-F5344CB8AC3E}">
        <p14:creationId xmlns:p14="http://schemas.microsoft.com/office/powerpoint/2010/main" val="1055882830"/>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Boise State Theme">
      <a:dk1>
        <a:srgbClr val="191917"/>
      </a:dk1>
      <a:lt1>
        <a:sysClr val="window" lastClr="FFFFFF"/>
      </a:lt1>
      <a:dk2>
        <a:srgbClr val="09347A"/>
      </a:dk2>
      <a:lt2>
        <a:srgbClr val="F6F6F5"/>
      </a:lt2>
      <a:accent1>
        <a:srgbClr val="0169A4"/>
      </a:accent1>
      <a:accent2>
        <a:srgbClr val="F1632A"/>
      </a:accent2>
      <a:accent3>
        <a:srgbClr val="007DC3"/>
      </a:accent3>
      <a:accent4>
        <a:srgbClr val="8064A2"/>
      </a:accent4>
      <a:accent5>
        <a:srgbClr val="4BACC6"/>
      </a:accent5>
      <a:accent6>
        <a:srgbClr val="F79646"/>
      </a:accent6>
      <a:hlink>
        <a:srgbClr val="3399CC"/>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4E82199B-DC72-488A-95B8-89E8CD66E9DD}" vid="{A67F7EB3-B12E-4EFB-B5BD-71C286836255}"/>
    </a:ext>
  </a:extLst>
</a:theme>
</file>

<file path=ppt/theme/theme2.xml><?xml version="1.0" encoding="utf-8"?>
<a:theme xmlns:a="http://schemas.openxmlformats.org/drawingml/2006/main" name="1_blank">
  <a:themeElements>
    <a:clrScheme name="Boise State Theme">
      <a:dk1>
        <a:srgbClr val="191917"/>
      </a:dk1>
      <a:lt1>
        <a:sysClr val="window" lastClr="FFFFFF"/>
      </a:lt1>
      <a:dk2>
        <a:srgbClr val="09347A"/>
      </a:dk2>
      <a:lt2>
        <a:srgbClr val="F6F6F5"/>
      </a:lt2>
      <a:accent1>
        <a:srgbClr val="0169A4"/>
      </a:accent1>
      <a:accent2>
        <a:srgbClr val="F1632A"/>
      </a:accent2>
      <a:accent3>
        <a:srgbClr val="007DC3"/>
      </a:accent3>
      <a:accent4>
        <a:srgbClr val="8064A2"/>
      </a:accent4>
      <a:accent5>
        <a:srgbClr val="4BACC6"/>
      </a:accent5>
      <a:accent6>
        <a:srgbClr val="F79646"/>
      </a:accent6>
      <a:hlink>
        <a:srgbClr val="3399CC"/>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4E82199B-DC72-488A-95B8-89E8CD66E9DD}" vid="{4EF0FCDD-25EB-4093-B50D-713D10A174B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3214</TotalTime>
  <Words>774</Words>
  <Application>Microsoft Office PowerPoint</Application>
  <PresentationFormat>On-screen Show (4:3)</PresentationFormat>
  <Paragraphs>105</Paragraphs>
  <Slides>11</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11</vt:i4>
      </vt:variant>
    </vt:vector>
  </HeadingPairs>
  <TitlesOfParts>
    <vt:vector size="15" baseType="lpstr">
      <vt:lpstr>Arial</vt:lpstr>
      <vt:lpstr>Calibri</vt:lpstr>
      <vt:lpstr>blank</vt:lpstr>
      <vt:lpstr>1_blank</vt:lpstr>
      <vt:lpstr>Boise State University  Bronco Budget 2.0 Committee 11.18.15</vt:lpstr>
      <vt:lpstr>Introduction</vt:lpstr>
      <vt:lpstr>Steering Committee</vt:lpstr>
      <vt:lpstr>Steps for Developing a Recommendation</vt:lpstr>
      <vt:lpstr>What is our Draft Timeline?</vt:lpstr>
      <vt:lpstr>Current Budget overview</vt:lpstr>
      <vt:lpstr>Current Budget Overview</vt:lpstr>
      <vt:lpstr>Current Budget Overview</vt:lpstr>
      <vt:lpstr>Current Budget Overview</vt:lpstr>
      <vt:lpstr>Principles</vt:lpstr>
      <vt:lpstr>Thank You</vt:lpstr>
    </vt:vector>
  </TitlesOfParts>
  <Company>Boise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Boise State PowerPoint Template</dc:title>
  <dc:creator>KEN KLINE</dc:creator>
  <cp:lastModifiedBy>Ken Kline</cp:lastModifiedBy>
  <cp:revision>229</cp:revision>
  <cp:lastPrinted>2015-11-17T20:36:40Z</cp:lastPrinted>
  <dcterms:created xsi:type="dcterms:W3CDTF">2015-07-23T21:19:19Z</dcterms:created>
  <dcterms:modified xsi:type="dcterms:W3CDTF">2015-11-19T16:01:00Z</dcterms:modified>
</cp:coreProperties>
</file>