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59" r:id="rId3"/>
    <p:sldId id="331" r:id="rId4"/>
    <p:sldId id="337" r:id="rId5"/>
    <p:sldId id="314" r:id="rId6"/>
    <p:sldId id="332" r:id="rId7"/>
    <p:sldId id="333" r:id="rId8"/>
    <p:sldId id="317" r:id="rId9"/>
    <p:sldId id="334" r:id="rId10"/>
    <p:sldId id="335" r:id="rId11"/>
    <p:sldId id="336" r:id="rId12"/>
    <p:sldId id="325" r:id="rId13"/>
    <p:sldId id="324" r:id="rId14"/>
    <p:sldId id="321" r:id="rId15"/>
    <p:sldId id="323" r:id="rId16"/>
    <p:sldId id="328" r:id="rId17"/>
    <p:sldId id="341" r:id="rId18"/>
    <p:sldId id="308" r:id="rId1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Wampler" initials="BW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587"/>
    <a:srgbClr val="1F60A9"/>
    <a:srgbClr val="0B1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72" autoAdjust="0"/>
    <p:restoredTop sz="89458" autoAdjust="0"/>
  </p:normalViewPr>
  <p:slideViewPr>
    <p:cSldViewPr>
      <p:cViewPr varScale="1">
        <p:scale>
          <a:sx n="92" d="100"/>
          <a:sy n="92" d="100"/>
        </p:scale>
        <p:origin x="9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154" cy="467363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327" y="0"/>
            <a:ext cx="3044153" cy="467363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2F169FA6-EDC5-46A0-9590-31D94EF18FF2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1738"/>
            <a:ext cx="3044154" cy="467363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327" y="8841738"/>
            <a:ext cx="3044153" cy="467363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A0152DDA-0CD2-4FA9-8283-7857D6010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04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/>
          <a:lstStyle>
            <a:lvl1pPr algn="r">
              <a:defRPr sz="1200"/>
            </a:lvl1pPr>
          </a:lstStyle>
          <a:p>
            <a:fld id="{9D886DC0-0A93-42D6-A675-017B8760B41B}" type="datetimeFigureOut">
              <a:rPr lang="en-US" smtClean="0"/>
              <a:pPr/>
              <a:t>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6" tIns="46659" rIns="93316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vert="horz" lIns="93316" tIns="46659" rIns="93316" bIns="4665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6" tIns="46659" rIns="93316" bIns="46659" rtlCol="0" anchor="b"/>
          <a:lstStyle>
            <a:lvl1pPr algn="r">
              <a:defRPr sz="1200"/>
            </a:lvl1pPr>
          </a:lstStyle>
          <a:p>
            <a:fld id="{FA26487E-518C-43F7-A8EE-728BE39564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6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26487E-518C-43F7-A8EE-728BE395642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5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666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179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694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00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464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723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364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836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959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14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7400" cy="5364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364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3008313" cy="6731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62000"/>
            <a:ext cx="5111750" cy="5364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8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6414"/>
            <a:ext cx="9144000" cy="58250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541" y="6454556"/>
            <a:ext cx="1745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0" dirty="0" smtClean="0">
                <a:solidFill>
                  <a:schemeClr val="bg1"/>
                </a:solidFill>
              </a:rPr>
              <a:t>© 2015 Boise State University</a:t>
            </a:r>
            <a:endParaRPr lang="en-US" sz="1000" baseline="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645455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B85C46D-3ED5-4508-B9D1-FB41570D2BFF}" type="slidenum">
              <a:rPr lang="en-US" sz="1000" baseline="0" smtClean="0">
                <a:solidFill>
                  <a:schemeClr val="bg1"/>
                </a:solidFill>
              </a:rPr>
              <a:t>‹#›</a:t>
            </a:fld>
            <a:endParaRPr lang="en-US" sz="1000" baseline="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931" y="172164"/>
            <a:ext cx="1862138" cy="49387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 baseline="0">
          <a:solidFill>
            <a:srgbClr val="09347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cap="none" baseline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541" y="6454556"/>
            <a:ext cx="1745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aseline="0" dirty="0" smtClean="0">
                <a:solidFill>
                  <a:schemeClr val="bg1"/>
                </a:solidFill>
              </a:rPr>
              <a:t>© 2012 Boise State University</a:t>
            </a:r>
            <a:endParaRPr lang="en-US" sz="1000" baseline="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5800" y="6454556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4B85C46D-3ED5-4508-B9D1-FB41570D2BFF}" type="slidenum">
              <a:rPr lang="en-US" sz="1000" baseline="0" smtClean="0">
                <a:solidFill>
                  <a:schemeClr val="bg1"/>
                </a:solidFill>
              </a:rPr>
              <a:t>‹#›</a:t>
            </a:fld>
            <a:endParaRPr lang="en-US" sz="1000" baseline="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teriwilliams\Desktop\logo_b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931" y="183616"/>
            <a:ext cx="1862138" cy="49387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8800"/>
            <a:ext cx="9144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80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cap="none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Boise State University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Bronco </a:t>
            </a:r>
            <a:r>
              <a:rPr lang="en-US" dirty="0"/>
              <a:t>Budget </a:t>
            </a:r>
            <a:r>
              <a:rPr lang="en-US" dirty="0" smtClean="0"/>
              <a:t>2.0 Committee</a:t>
            </a:r>
            <a:r>
              <a:rPr lang="en-US" dirty="0"/>
              <a:t/>
            </a:r>
            <a:br>
              <a:rPr lang="en-US" dirty="0"/>
            </a:br>
            <a:r>
              <a:rPr lang="en-US" sz="2700" dirty="0" smtClean="0"/>
              <a:t>1.20.16</a:t>
            </a:r>
            <a:endParaRPr lang="en-US" sz="27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76400" y="4343400"/>
            <a:ext cx="5410200" cy="10668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Ken Kline</a:t>
            </a:r>
          </a:p>
          <a:p>
            <a:r>
              <a:rPr lang="en-US" dirty="0" smtClean="0"/>
              <a:t>AVP, Budget and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Non-operating Revenue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473311"/>
              </p:ext>
            </p:extLst>
          </p:nvPr>
        </p:nvGraphicFramePr>
        <p:xfrm>
          <a:off x="457200" y="1600200"/>
          <a:ext cx="8153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95,757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(2,545,025)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(1,546,054)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1,805,873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182,282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(513,912)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665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Revenue Allocations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6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Undergraduate Tuition Revenue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From UC Davis:</a:t>
            </a:r>
          </a:p>
          <a:p>
            <a:pPr lvl="1"/>
            <a:r>
              <a:rPr lang="en-US" sz="1600" dirty="0" smtClean="0"/>
              <a:t>Ideally, the allocation of tuition revenue should</a:t>
            </a:r>
          </a:p>
          <a:p>
            <a:pPr lvl="2"/>
            <a:r>
              <a:rPr lang="en-US" sz="1600" dirty="0" smtClean="0"/>
              <a:t>Support the overall quality of instruction and the student experience</a:t>
            </a:r>
          </a:p>
          <a:p>
            <a:pPr lvl="2"/>
            <a:r>
              <a:rPr lang="en-US" sz="1600" dirty="0" smtClean="0"/>
              <a:t>Encourage units to teach non-majors</a:t>
            </a:r>
          </a:p>
          <a:p>
            <a:pPr lvl="2"/>
            <a:r>
              <a:rPr lang="en-US" sz="1600" dirty="0" smtClean="0"/>
              <a:t>Reward efforts associated with providing instruction and supporting the major</a:t>
            </a:r>
          </a:p>
          <a:p>
            <a:pPr lvl="1"/>
            <a:r>
              <a:rPr lang="en-US" sz="1600" dirty="0" smtClean="0"/>
              <a:t>The allocation of tuition revenue should not</a:t>
            </a:r>
          </a:p>
          <a:p>
            <a:pPr lvl="2"/>
            <a:r>
              <a:rPr lang="en-US" sz="1600" dirty="0" smtClean="0"/>
              <a:t>Encourage units to create courses solely for the purpose of increasing revenue or to create courses already offered by another unit</a:t>
            </a:r>
          </a:p>
          <a:p>
            <a:pPr lvl="2"/>
            <a:r>
              <a:rPr lang="en-US" sz="1600" dirty="0" smtClean="0"/>
              <a:t>Encourage behavior that is counter to the overall mission of the unit and the university</a:t>
            </a:r>
          </a:p>
          <a:p>
            <a:pPr lvl="2"/>
            <a:r>
              <a:rPr lang="en-US" sz="1600" dirty="0" smtClean="0"/>
              <a:t>Crease a barrier to cross-college teaching</a:t>
            </a:r>
          </a:p>
        </p:txBody>
      </p:sp>
    </p:spTree>
    <p:extLst>
      <p:ext uri="{BB962C8B-B14F-4D97-AF65-F5344CB8AC3E}">
        <p14:creationId xmlns:p14="http://schemas.microsoft.com/office/powerpoint/2010/main" val="4041783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Undergraduate Tuition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200" dirty="0" smtClean="0"/>
              <a:t>Instruction Allocation</a:t>
            </a:r>
          </a:p>
          <a:p>
            <a:pPr lvl="1"/>
            <a:r>
              <a:rPr lang="en-US" sz="1200" dirty="0" smtClean="0"/>
              <a:t>Who is paying the instructor?</a:t>
            </a:r>
          </a:p>
          <a:p>
            <a:pPr lvl="2"/>
            <a:r>
              <a:rPr lang="en-US" sz="1200" dirty="0" smtClean="0"/>
              <a:t>Team taught courses?</a:t>
            </a:r>
          </a:p>
          <a:p>
            <a:pPr lvl="1"/>
            <a:r>
              <a:rPr lang="en-US" sz="1200" dirty="0" smtClean="0"/>
              <a:t>Who is offering the course?</a:t>
            </a:r>
          </a:p>
          <a:p>
            <a:r>
              <a:rPr lang="en-US" sz="1200" dirty="0" smtClean="0"/>
              <a:t>Major and/or Degree Allocation</a:t>
            </a:r>
          </a:p>
          <a:p>
            <a:pPr lvl="1"/>
            <a:r>
              <a:rPr lang="en-US" sz="1200" dirty="0" smtClean="0"/>
              <a:t>Major	</a:t>
            </a:r>
          </a:p>
          <a:p>
            <a:pPr lvl="2"/>
            <a:r>
              <a:rPr lang="en-US" sz="1200" dirty="0" smtClean="0"/>
              <a:t>Responsive to growth in majors</a:t>
            </a:r>
          </a:p>
          <a:p>
            <a:pPr lvl="2"/>
            <a:r>
              <a:rPr lang="en-US" sz="1200" dirty="0" smtClean="0"/>
              <a:t>As students change majors, impact on Colleges varies (need to analyze)</a:t>
            </a:r>
          </a:p>
          <a:p>
            <a:pPr lvl="2"/>
            <a:r>
              <a:rPr lang="en-US" sz="1200" dirty="0" smtClean="0"/>
              <a:t>Provides an incentive for growing majors and retention</a:t>
            </a:r>
          </a:p>
          <a:p>
            <a:pPr lvl="1"/>
            <a:r>
              <a:rPr lang="en-US" sz="1200" dirty="0" smtClean="0"/>
              <a:t>Degrees</a:t>
            </a:r>
          </a:p>
          <a:p>
            <a:pPr lvl="2"/>
            <a:r>
              <a:rPr lang="en-US" sz="1200" dirty="0" smtClean="0"/>
              <a:t>Provides an incentive for retention and completion</a:t>
            </a:r>
          </a:p>
          <a:p>
            <a:pPr lvl="2"/>
            <a:r>
              <a:rPr lang="en-US" sz="1200" dirty="0" smtClean="0"/>
              <a:t>Lags in funding</a:t>
            </a:r>
          </a:p>
          <a:p>
            <a:pPr lvl="2"/>
            <a:r>
              <a:rPr lang="en-US" sz="1200" dirty="0" smtClean="0"/>
              <a:t>Provides no funding for the time a student spent in a College before transferring</a:t>
            </a:r>
          </a:p>
          <a:p>
            <a:pPr lvl="1"/>
            <a:r>
              <a:rPr lang="en-US" sz="1200" dirty="0" smtClean="0"/>
              <a:t>Double majors ?</a:t>
            </a:r>
          </a:p>
          <a:p>
            <a:pPr lvl="1"/>
            <a:r>
              <a:rPr lang="en-US" sz="1200" dirty="0" smtClean="0"/>
              <a:t>Minors / certificates?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1200" dirty="0"/>
              <a:t>Self-support programs</a:t>
            </a:r>
          </a:p>
          <a:p>
            <a:r>
              <a:rPr lang="en-US" sz="1200" dirty="0" smtClean="0"/>
              <a:t>Online </a:t>
            </a:r>
            <a:r>
              <a:rPr lang="en-US" sz="1200" dirty="0"/>
              <a:t>programs</a:t>
            </a:r>
          </a:p>
          <a:p>
            <a:r>
              <a:rPr lang="en-US" sz="1200" dirty="0" smtClean="0"/>
              <a:t>College / Program tuition differentials</a:t>
            </a:r>
            <a:endParaRPr lang="en-US" sz="1200" dirty="0"/>
          </a:p>
          <a:p>
            <a:pPr lvl="1"/>
            <a:r>
              <a:rPr lang="en-US" sz="1200" dirty="0"/>
              <a:t>Positive differential</a:t>
            </a:r>
          </a:p>
          <a:p>
            <a:pPr lvl="1"/>
            <a:r>
              <a:rPr lang="en-US" sz="1200" dirty="0"/>
              <a:t>Negative differential</a:t>
            </a:r>
          </a:p>
          <a:p>
            <a:r>
              <a:rPr lang="en-US" sz="1200" dirty="0" smtClean="0"/>
              <a:t>Non-resident </a:t>
            </a:r>
            <a:r>
              <a:rPr lang="en-US" sz="1200" dirty="0"/>
              <a:t>tuition </a:t>
            </a:r>
            <a:r>
              <a:rPr lang="en-US" sz="1200" dirty="0" smtClean="0"/>
              <a:t>differentials</a:t>
            </a:r>
            <a:endParaRPr lang="en-US" sz="1200" dirty="0"/>
          </a:p>
          <a:p>
            <a:pPr lvl="1"/>
            <a:r>
              <a:rPr lang="en-US" sz="1200" dirty="0" smtClean="0"/>
              <a:t>Non-resident discounts / waivers</a:t>
            </a:r>
          </a:p>
          <a:p>
            <a:r>
              <a:rPr lang="en-US" sz="1200" dirty="0" smtClean="0"/>
              <a:t>Institutional scholarships and aid</a:t>
            </a:r>
          </a:p>
          <a:p>
            <a:r>
              <a:rPr lang="en-US" sz="1200" dirty="0" smtClean="0"/>
              <a:t>Cost of instruction adjustments</a:t>
            </a:r>
          </a:p>
          <a:p>
            <a:pPr lvl="1"/>
            <a:r>
              <a:rPr lang="en-US" sz="1200" dirty="0" smtClean="0"/>
              <a:t>Weighted by cost</a:t>
            </a:r>
          </a:p>
          <a:p>
            <a:pPr lvl="2"/>
            <a:r>
              <a:rPr lang="en-US" sz="1200" dirty="0" smtClean="0"/>
              <a:t>Pre-determines cost of instruction differences and allocates accordingly</a:t>
            </a:r>
          </a:p>
          <a:p>
            <a:pPr lvl="2"/>
            <a:r>
              <a:rPr lang="en-US" sz="1200" dirty="0" smtClean="0"/>
              <a:t>Reduces transparency</a:t>
            </a:r>
          </a:p>
          <a:p>
            <a:pPr lvl="2"/>
            <a:r>
              <a:rPr lang="en-US" sz="1200" dirty="0" smtClean="0"/>
              <a:t>Distorts the financial picture</a:t>
            </a:r>
          </a:p>
          <a:p>
            <a:pPr lvl="1"/>
            <a:r>
              <a:rPr lang="en-US" sz="1200" dirty="0" smtClean="0"/>
              <a:t>Unweighted</a:t>
            </a:r>
          </a:p>
          <a:p>
            <a:pPr lvl="2"/>
            <a:r>
              <a:rPr lang="en-US" sz="1200" dirty="0" smtClean="0"/>
              <a:t>Central allocation provides additional funding to address cost of instruction differences</a:t>
            </a:r>
          </a:p>
          <a:p>
            <a:pPr lvl="2"/>
            <a:r>
              <a:rPr lang="en-US" sz="1200" dirty="0" smtClean="0"/>
              <a:t>Provides more control and less predictability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30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Distributed Undergraduate </a:t>
            </a:r>
            <a:br>
              <a:rPr lang="en-US" dirty="0" smtClean="0"/>
            </a:br>
            <a:r>
              <a:rPr lang="en-US" dirty="0" smtClean="0"/>
              <a:t>Tuition Examples*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525963"/>
          </a:xfrm>
        </p:spPr>
        <p:txBody>
          <a:bodyPr>
            <a:normAutofit/>
          </a:bodyPr>
          <a:lstStyle/>
          <a:p>
            <a:r>
              <a:rPr lang="en-US" sz="1100" dirty="0" smtClean="0"/>
              <a:t>Kent State University</a:t>
            </a:r>
          </a:p>
          <a:p>
            <a:pPr lvl="1"/>
            <a:r>
              <a:rPr lang="en-US" sz="1100" dirty="0" smtClean="0"/>
              <a:t>Net tuition revenue (unclear if blended, I assume blended since it doesn’t specify)</a:t>
            </a:r>
          </a:p>
          <a:p>
            <a:pPr lvl="1"/>
            <a:r>
              <a:rPr lang="en-US" sz="1100" dirty="0" smtClean="0"/>
              <a:t>80% to unit delivering instruction</a:t>
            </a:r>
          </a:p>
          <a:p>
            <a:pPr lvl="1"/>
            <a:r>
              <a:rPr lang="en-US" sz="1100" dirty="0" smtClean="0"/>
              <a:t>20% to the major (double majors are split 10% / 10%)</a:t>
            </a:r>
          </a:p>
          <a:p>
            <a:pPr lvl="1"/>
            <a:r>
              <a:rPr lang="en-US" sz="1100" dirty="0" smtClean="0"/>
              <a:t>Utilizes current year enrollment data</a:t>
            </a:r>
          </a:p>
          <a:p>
            <a:r>
              <a:rPr lang="en-US" sz="1100" dirty="0" smtClean="0"/>
              <a:t>Iowa State University</a:t>
            </a:r>
          </a:p>
          <a:p>
            <a:pPr lvl="1"/>
            <a:r>
              <a:rPr lang="en-US" sz="1100" dirty="0" smtClean="0"/>
              <a:t>75% based on SCH generated</a:t>
            </a:r>
          </a:p>
          <a:p>
            <a:pPr lvl="1"/>
            <a:r>
              <a:rPr lang="en-US" sz="1100" dirty="0" smtClean="0"/>
              <a:t>25% non-resident net tuition revenue distributed based on student major (FTE)</a:t>
            </a:r>
          </a:p>
          <a:p>
            <a:pPr lvl="1"/>
            <a:r>
              <a:rPr lang="en-US" sz="1100" dirty="0" smtClean="0"/>
              <a:t>25% gross resident tuition revenue distributed based on student major (FTE)</a:t>
            </a:r>
          </a:p>
          <a:p>
            <a:pPr lvl="2"/>
            <a:r>
              <a:rPr lang="en-US" sz="1100" dirty="0" smtClean="0"/>
              <a:t>Scholarships funded using state appropriation</a:t>
            </a:r>
          </a:p>
          <a:p>
            <a:r>
              <a:rPr lang="en-US" sz="1100" dirty="0" smtClean="0"/>
              <a:t>University of Michigan</a:t>
            </a:r>
          </a:p>
          <a:p>
            <a:pPr lvl="1"/>
            <a:r>
              <a:rPr lang="en-US" sz="1100" dirty="0" smtClean="0"/>
              <a:t>Initial implementation 1998-99: 100% allocated to the degree major to take away the incentive for units to create duplicate courses</a:t>
            </a:r>
          </a:p>
          <a:p>
            <a:pPr lvl="1"/>
            <a:r>
              <a:rPr lang="en-US" sz="1100" dirty="0" smtClean="0"/>
              <a:t>02-03: 25% to the unit of instruction and 75% to the major</a:t>
            </a:r>
          </a:p>
          <a:p>
            <a:pPr lvl="1"/>
            <a:r>
              <a:rPr lang="en-US" sz="1100" dirty="0" smtClean="0"/>
              <a:t>08-09: 50% to the unit of instruction and 50% to the major</a:t>
            </a:r>
          </a:p>
          <a:p>
            <a:pPr lvl="1"/>
            <a:r>
              <a:rPr lang="en-US" sz="1100" dirty="0" smtClean="0"/>
              <a:t>Resident and non-resident blended</a:t>
            </a:r>
          </a:p>
          <a:p>
            <a:pPr lvl="1"/>
            <a:endParaRPr lang="en-US" sz="1000" dirty="0" smtClean="0"/>
          </a:p>
          <a:p>
            <a:pPr lvl="1"/>
            <a:endParaRPr lang="en-US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525963"/>
          </a:xfrm>
        </p:spPr>
        <p:txBody>
          <a:bodyPr>
            <a:normAutofit/>
          </a:bodyPr>
          <a:lstStyle/>
          <a:p>
            <a:r>
              <a:rPr lang="en-US" sz="1100" dirty="0" smtClean="0"/>
              <a:t>University of New Hampshire</a:t>
            </a:r>
          </a:p>
          <a:p>
            <a:pPr lvl="1"/>
            <a:r>
              <a:rPr lang="en-US" sz="1100" dirty="0" smtClean="0"/>
              <a:t>Blended net tuition revenue</a:t>
            </a:r>
          </a:p>
          <a:p>
            <a:pPr lvl="1"/>
            <a:r>
              <a:rPr lang="en-US" sz="1100" dirty="0" smtClean="0"/>
              <a:t>Weighted by cost of instruction</a:t>
            </a:r>
          </a:p>
          <a:p>
            <a:pPr lvl="1"/>
            <a:r>
              <a:rPr lang="en-US" sz="1100" dirty="0" smtClean="0"/>
              <a:t>Allocated based on weighted credit hours taught</a:t>
            </a:r>
          </a:p>
          <a:p>
            <a:r>
              <a:rPr lang="en-US" sz="1100" dirty="0" smtClean="0"/>
              <a:t>University of Washington</a:t>
            </a:r>
          </a:p>
          <a:p>
            <a:pPr lvl="1"/>
            <a:r>
              <a:rPr lang="en-US" sz="1100" dirty="0" smtClean="0"/>
              <a:t>Blended net tuition revenue</a:t>
            </a:r>
          </a:p>
          <a:p>
            <a:pPr lvl="1"/>
            <a:r>
              <a:rPr lang="en-US" sz="1100" dirty="0" smtClean="0"/>
              <a:t>40% based on degrees awarded in the academic year two years prior</a:t>
            </a:r>
          </a:p>
          <a:p>
            <a:pPr lvl="1"/>
            <a:r>
              <a:rPr lang="en-US" sz="1100" dirty="0" smtClean="0"/>
              <a:t>60% based on </a:t>
            </a:r>
            <a:r>
              <a:rPr lang="en-US" sz="1100" dirty="0" err="1" smtClean="0"/>
              <a:t>sch</a:t>
            </a:r>
            <a:r>
              <a:rPr lang="en-US" sz="1100" dirty="0" smtClean="0"/>
              <a:t> taught in the previous academic year</a:t>
            </a:r>
          </a:p>
          <a:p>
            <a:r>
              <a:rPr lang="en-US" sz="1100" dirty="0" smtClean="0"/>
              <a:t>University of California – Davis</a:t>
            </a:r>
          </a:p>
          <a:p>
            <a:pPr lvl="1"/>
            <a:r>
              <a:rPr lang="en-US" sz="1100" dirty="0" smtClean="0"/>
              <a:t>Blended net tuition revenue</a:t>
            </a:r>
          </a:p>
          <a:p>
            <a:pPr lvl="1"/>
            <a:r>
              <a:rPr lang="en-US" sz="1100" dirty="0" smtClean="0"/>
              <a:t>60% SCH, 30% majors, 10% degrees awarded</a:t>
            </a:r>
          </a:p>
          <a:p>
            <a:pPr lvl="1"/>
            <a:r>
              <a:rPr lang="en-US" sz="1100" dirty="0" smtClean="0"/>
              <a:t>SCH awarded to both the College paying the instruction and the College offering the course</a:t>
            </a:r>
          </a:p>
          <a:p>
            <a:pPr lvl="1"/>
            <a:r>
              <a:rPr lang="en-US" sz="1100" dirty="0" smtClean="0"/>
              <a:t>Inflates </a:t>
            </a:r>
            <a:r>
              <a:rPr lang="en-US" sz="1100" dirty="0" err="1" smtClean="0"/>
              <a:t>sch</a:t>
            </a:r>
            <a:r>
              <a:rPr lang="en-US" sz="1100" dirty="0" smtClean="0"/>
              <a:t> production but provides incentive for this interdisciplinary behavior (4% of undergraduate SCH)</a:t>
            </a:r>
          </a:p>
          <a:p>
            <a:endParaRPr lang="en-US" sz="1500" dirty="0" smtClean="0"/>
          </a:p>
          <a:p>
            <a:pPr lvl="1"/>
            <a:endParaRPr lang="en-US" sz="700" dirty="0" smtClean="0"/>
          </a:p>
          <a:p>
            <a:pPr lvl="1"/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6096000"/>
            <a:ext cx="7467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 Includes only the portion of undergraduate tuition that is not held centrally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75354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EAB Report</a:t>
            </a:r>
            <a:br>
              <a:rPr lang="en-US" dirty="0" smtClean="0"/>
            </a:br>
            <a:r>
              <a:rPr lang="en-US" dirty="0" smtClean="0"/>
              <a:t>Tuition Revenue Allocation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81769"/>
              </p:ext>
            </p:extLst>
          </p:nvPr>
        </p:nvGraphicFramePr>
        <p:xfrm>
          <a:off x="1219200" y="2209800"/>
          <a:ext cx="692331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598"/>
                <a:gridCol w="1295400"/>
                <a:gridCol w="1175657"/>
                <a:gridCol w="1153885"/>
                <a:gridCol w="1153885"/>
                <a:gridCol w="115388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Institution</a:t>
                      </a:r>
                      <a:r>
                        <a:rPr lang="en-US" sz="1200" baseline="0" dirty="0" smtClean="0"/>
                        <a:t> 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Enrollment (Total/</a:t>
                      </a:r>
                    </a:p>
                    <a:p>
                      <a:r>
                        <a:rPr lang="en-US" sz="1200" dirty="0" smtClean="0"/>
                        <a:t>Undergraduate)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Carnegie Classification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SCH Taught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Major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Degree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28,300 / 21,600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Doctoral / Research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26,600 / 21,200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Research (high research)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51,700 / 33,600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Research (very high research)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75%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23,300 /</a:t>
                      </a:r>
                      <a:r>
                        <a:rPr lang="en-US" sz="1200" baseline="0" dirty="0" smtClean="0"/>
                        <a:t> 19,500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Research (very high research)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20%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179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Boise State #s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396412"/>
              </p:ext>
            </p:extLst>
          </p:nvPr>
        </p:nvGraphicFramePr>
        <p:xfrm>
          <a:off x="726558" y="1828800"/>
          <a:ext cx="7924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5908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FY2016 Appropriated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Entire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Colleges and Schools Only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Academic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6558" y="3733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Instruction / Academic Support is captured at the department level which is too high level to sufficiently capture the actual breakdown of effort.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44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181600"/>
            <a:ext cx="7772400" cy="6223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62000" y="4343400"/>
            <a:ext cx="7772400" cy="814387"/>
          </a:xfrm>
        </p:spPr>
        <p:txBody>
          <a:bodyPr/>
          <a:lstStyle/>
          <a:p>
            <a:r>
              <a:rPr lang="en-US" dirty="0" smtClean="0"/>
              <a:t>Ken Kline, AVP, Budget and Planning</a:t>
            </a:r>
          </a:p>
          <a:p>
            <a:r>
              <a:rPr lang="en-US" dirty="0" smtClean="0"/>
              <a:t>Email: kennethkline@boisestate.edu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1981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meeting: Feb 10, 3:30 – 5:00, Admin 205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0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Meeting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Finalized Guiding Principles</a:t>
            </a:r>
          </a:p>
          <a:p>
            <a:r>
              <a:rPr lang="en-US" dirty="0" smtClean="0"/>
              <a:t>Determined Revenue Units</a:t>
            </a:r>
          </a:p>
          <a:p>
            <a:r>
              <a:rPr lang="en-US" dirty="0" smtClean="0"/>
              <a:t>Initiated Scope of Revenue Discussion</a:t>
            </a:r>
          </a:p>
        </p:txBody>
      </p:sp>
    </p:spTree>
    <p:extLst>
      <p:ext uri="{BB962C8B-B14F-4D97-AF65-F5344CB8AC3E}">
        <p14:creationId xmlns:p14="http://schemas.microsoft.com/office/powerpoint/2010/main" val="313274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initial scope of revenues</a:t>
            </a:r>
          </a:p>
          <a:p>
            <a:r>
              <a:rPr lang="en-US" dirty="0" smtClean="0"/>
              <a:t>Discuss revenue allocation methodologies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7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dirty="0" smtClean="0"/>
              <a:t>The model should:</a:t>
            </a:r>
          </a:p>
          <a:p>
            <a:pPr marL="0" lvl="0" indent="0">
              <a:buNone/>
            </a:pPr>
            <a:endParaRPr lang="en-US" dirty="0" smtClean="0"/>
          </a:p>
          <a:p>
            <a:pPr lvl="0"/>
            <a:r>
              <a:rPr lang="en-US" dirty="0" smtClean="0"/>
              <a:t>Promote </a:t>
            </a:r>
            <a:r>
              <a:rPr lang="en-US" dirty="0"/>
              <a:t>aspirational goals and a shared purpose</a:t>
            </a:r>
          </a:p>
          <a:p>
            <a:pPr lvl="0"/>
            <a:r>
              <a:rPr lang="en-US" dirty="0"/>
              <a:t>Deliver transparency, clarity and predictability</a:t>
            </a:r>
          </a:p>
          <a:p>
            <a:pPr lvl="0"/>
            <a:r>
              <a:rPr lang="en-US" dirty="0"/>
              <a:t>Provide incentives that promote excellence, academic quality and financial sustainability throughout the university</a:t>
            </a:r>
          </a:p>
          <a:p>
            <a:pPr lvl="0"/>
            <a:r>
              <a:rPr lang="en-US" dirty="0"/>
              <a:t>Encourage innovation and entrepreneurship by assuring direct benefits to units willing to engage in responsible risk taking</a:t>
            </a:r>
          </a:p>
          <a:p>
            <a:pPr lvl="0"/>
            <a:r>
              <a:rPr lang="en-US" dirty="0"/>
              <a:t>Foster interdisciplinary scholarly and teaching activity</a:t>
            </a:r>
          </a:p>
          <a:p>
            <a:pPr lvl="0"/>
            <a:r>
              <a:rPr lang="en-US" dirty="0"/>
              <a:t>Provide sufficient resources to support University-wide strategic initiatives</a:t>
            </a:r>
          </a:p>
          <a:p>
            <a:pPr lvl="0"/>
            <a:r>
              <a:rPr lang="en-US" dirty="0"/>
              <a:t>Allow for informed and forward looking decision-making</a:t>
            </a:r>
          </a:p>
          <a:p>
            <a:pPr lvl="0"/>
            <a:r>
              <a:rPr lang="en-US" dirty="0"/>
              <a:t>Promote efficient and effective </a:t>
            </a:r>
            <a:r>
              <a:rPr lang="en-US" dirty="0" smtClean="0"/>
              <a:t>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162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Academic Revenue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College of Arts and Sciences</a:t>
            </a:r>
          </a:p>
          <a:p>
            <a:r>
              <a:rPr lang="en-US" dirty="0" smtClean="0"/>
              <a:t>College of Business and Economics</a:t>
            </a:r>
          </a:p>
          <a:p>
            <a:r>
              <a:rPr lang="en-US" dirty="0" smtClean="0"/>
              <a:t>College of Education</a:t>
            </a:r>
          </a:p>
          <a:p>
            <a:r>
              <a:rPr lang="en-US" dirty="0" smtClean="0"/>
              <a:t>College of Engineering</a:t>
            </a:r>
          </a:p>
          <a:p>
            <a:r>
              <a:rPr lang="en-US" dirty="0" smtClean="0"/>
              <a:t>College of Health Sciences</a:t>
            </a:r>
          </a:p>
          <a:p>
            <a:r>
              <a:rPr lang="en-US" dirty="0" smtClean="0"/>
              <a:t>School of Public Service</a:t>
            </a:r>
          </a:p>
          <a:p>
            <a:r>
              <a:rPr lang="en-US" dirty="0" smtClean="0"/>
              <a:t>College of Innovation and Design</a:t>
            </a:r>
          </a:p>
          <a:p>
            <a:r>
              <a:rPr lang="en-US" dirty="0" smtClean="0"/>
              <a:t>Foundational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74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Revenue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Campus Recreation</a:t>
            </a:r>
          </a:p>
          <a:p>
            <a:r>
              <a:rPr lang="en-US" dirty="0" smtClean="0"/>
              <a:t>Transportation and Parking</a:t>
            </a:r>
          </a:p>
          <a:p>
            <a:r>
              <a:rPr lang="en-US" dirty="0" smtClean="0"/>
              <a:t>Printing and Graphics</a:t>
            </a:r>
          </a:p>
          <a:p>
            <a:r>
              <a:rPr lang="en-US" dirty="0" smtClean="0"/>
              <a:t>Intercollegiate Athletics</a:t>
            </a:r>
          </a:p>
          <a:p>
            <a:r>
              <a:rPr lang="en-US" dirty="0" smtClean="0"/>
              <a:t>Housing and Residence Life</a:t>
            </a:r>
          </a:p>
          <a:p>
            <a:r>
              <a:rPr lang="en-US" dirty="0" smtClean="0"/>
              <a:t>University Dining Services</a:t>
            </a:r>
          </a:p>
          <a:p>
            <a:r>
              <a:rPr lang="en-US" dirty="0" smtClean="0"/>
              <a:t>Bookstore</a:t>
            </a:r>
          </a:p>
          <a:p>
            <a:r>
              <a:rPr lang="en-US" dirty="0" smtClean="0"/>
              <a:t>Student Union</a:t>
            </a:r>
          </a:p>
          <a:p>
            <a:r>
              <a:rPr lang="en-US" dirty="0" smtClean="0"/>
              <a:t>Morrison Center</a:t>
            </a:r>
          </a:p>
          <a:p>
            <a:r>
              <a:rPr lang="en-US" dirty="0" smtClean="0"/>
              <a:t>Taco Bell Arena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11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revenue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5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Objectives for Revenue Discussion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Determine which sources of revenues will be included / excluded from the budget model in Phase 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For revenues included in the model</a:t>
            </a:r>
          </a:p>
          <a:p>
            <a:pPr marL="914400" lvl="1" indent="-514350"/>
            <a:r>
              <a:rPr lang="en-US" sz="2400" dirty="0" smtClean="0"/>
              <a:t>Determine whether the revenue is direct or allocated through a formula</a:t>
            </a:r>
          </a:p>
          <a:p>
            <a:pPr marL="914400" lvl="1" indent="-514350"/>
            <a:r>
              <a:rPr lang="en-US" sz="2400" dirty="0" smtClean="0"/>
              <a:t>For allocated revenue, determine an initial allocation formula or identify data needed to make a recommendation</a:t>
            </a:r>
          </a:p>
          <a:p>
            <a:pPr marL="914400" lvl="1" indent="-514350"/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8436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 of Revenues (Phase 1)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866172"/>
              </p:ext>
            </p:extLst>
          </p:nvPr>
        </p:nvGraphicFramePr>
        <p:xfrm>
          <a:off x="304800" y="1600200"/>
          <a:ext cx="8610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676400"/>
                <a:gridCol w="2743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Source</a:t>
                      </a:r>
                      <a:r>
                        <a:rPr lang="en-US" sz="1600" baseline="0" dirty="0" smtClean="0"/>
                        <a:t> of Funds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 / Exclude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Source of Funds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 / Exclude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Tuition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 Operating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Mandatory Student Fees*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General State</a:t>
                      </a:r>
                      <a:r>
                        <a:rPr lang="en-US" sz="1600" baseline="0" dirty="0" smtClean="0"/>
                        <a:t> Appropriations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 Instructional Fees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Federal</a:t>
                      </a:r>
                      <a:r>
                        <a:rPr lang="en-US" sz="1600" baseline="0" dirty="0" smtClean="0"/>
                        <a:t> / State Financial Aid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 as Tuition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Grants and Contracts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Gifts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Exclude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F&amp;A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 investment Income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Private (Foundation)</a:t>
                      </a:r>
                      <a:r>
                        <a:rPr lang="en-US" sz="1600" baseline="0" dirty="0" smtClean="0"/>
                        <a:t> Gifts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Other Non-Operating Revenue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Exclude</a:t>
                      </a:r>
                      <a:endParaRPr lang="en-US" sz="16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Sales and Service</a:t>
                      </a:r>
                      <a:r>
                        <a:rPr lang="en-US" sz="1600" baseline="0" dirty="0" smtClean="0"/>
                        <a:t>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Internal Chargebacks</a:t>
                      </a:r>
                      <a:endParaRPr lang="en-US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Include</a:t>
                      </a:r>
                      <a:endParaRPr lang="en-US" sz="16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Auxiliary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Include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Capital Appropriations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Exclude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5009841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 Committee recommends the current methodology for determining and distributing mandatory student fees be reviewed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172510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oise State Theme">
      <a:dk1>
        <a:srgbClr val="191917"/>
      </a:dk1>
      <a:lt1>
        <a:sysClr val="window" lastClr="FFFFFF"/>
      </a:lt1>
      <a:dk2>
        <a:srgbClr val="09347A"/>
      </a:dk2>
      <a:lt2>
        <a:srgbClr val="F6F6F5"/>
      </a:lt2>
      <a:accent1>
        <a:srgbClr val="0169A4"/>
      </a:accent1>
      <a:accent2>
        <a:srgbClr val="F1632A"/>
      </a:accent2>
      <a:accent3>
        <a:srgbClr val="007DC3"/>
      </a:accent3>
      <a:accent4>
        <a:srgbClr val="8064A2"/>
      </a:accent4>
      <a:accent5>
        <a:srgbClr val="4BACC6"/>
      </a:accent5>
      <a:accent6>
        <a:srgbClr val="F79646"/>
      </a:accent6>
      <a:hlink>
        <a:srgbClr val="33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82199B-DC72-488A-95B8-89E8CD66E9DD}" vid="{A67F7EB3-B12E-4EFB-B5BD-71C286836255}"/>
    </a:ext>
  </a:extLst>
</a:theme>
</file>

<file path=ppt/theme/theme2.xml><?xml version="1.0" encoding="utf-8"?>
<a:theme xmlns:a="http://schemas.openxmlformats.org/drawingml/2006/main" name="1_blank">
  <a:themeElements>
    <a:clrScheme name="Boise State Theme">
      <a:dk1>
        <a:srgbClr val="191917"/>
      </a:dk1>
      <a:lt1>
        <a:sysClr val="window" lastClr="FFFFFF"/>
      </a:lt1>
      <a:dk2>
        <a:srgbClr val="09347A"/>
      </a:dk2>
      <a:lt2>
        <a:srgbClr val="F6F6F5"/>
      </a:lt2>
      <a:accent1>
        <a:srgbClr val="0169A4"/>
      </a:accent1>
      <a:accent2>
        <a:srgbClr val="F1632A"/>
      </a:accent2>
      <a:accent3>
        <a:srgbClr val="007DC3"/>
      </a:accent3>
      <a:accent4>
        <a:srgbClr val="8064A2"/>
      </a:accent4>
      <a:accent5>
        <a:srgbClr val="4BACC6"/>
      </a:accent5>
      <a:accent6>
        <a:srgbClr val="F79646"/>
      </a:accent6>
      <a:hlink>
        <a:srgbClr val="3399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E82199B-DC72-488A-95B8-89E8CD66E9DD}" vid="{4EF0FCDD-25EB-4093-B50D-713D10A174B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4552</TotalTime>
  <Words>934</Words>
  <Application>Microsoft Office PowerPoint</Application>
  <PresentationFormat>On-screen Show (4:3)</PresentationFormat>
  <Paragraphs>217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blank</vt:lpstr>
      <vt:lpstr>1_blank</vt:lpstr>
      <vt:lpstr>Boise State University  Bronco Budget 2.0 Committee 1.20.16</vt:lpstr>
      <vt:lpstr>Previous Meeting </vt:lpstr>
      <vt:lpstr>Agenda</vt:lpstr>
      <vt:lpstr>Guiding Principles</vt:lpstr>
      <vt:lpstr>Academic Revenue Units</vt:lpstr>
      <vt:lpstr>Other Revenue Units</vt:lpstr>
      <vt:lpstr>revenue DISCUSSION</vt:lpstr>
      <vt:lpstr>Objectives for Revenue Discussion</vt:lpstr>
      <vt:lpstr>Scope of Revenues (Phase 1)</vt:lpstr>
      <vt:lpstr>Other Non-operating Revenue</vt:lpstr>
      <vt:lpstr>Revenue Allocations</vt:lpstr>
      <vt:lpstr>Undergraduate Tuition Revenue</vt:lpstr>
      <vt:lpstr>Undergraduate Tuition Considerations</vt:lpstr>
      <vt:lpstr>Distributed Undergraduate  Tuition Examples*</vt:lpstr>
      <vt:lpstr>EAB Report Tuition Revenue Allocation</vt:lpstr>
      <vt:lpstr>Boise State #s</vt:lpstr>
      <vt:lpstr>Thank You</vt:lpstr>
    </vt:vector>
  </TitlesOfParts>
  <Company>Boise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Boise State PowerPoint Template</dc:title>
  <dc:creator>KEN KLINE</dc:creator>
  <cp:lastModifiedBy>Barry Burbank</cp:lastModifiedBy>
  <cp:revision>276</cp:revision>
  <cp:lastPrinted>2016-01-19T18:37:17Z</cp:lastPrinted>
  <dcterms:created xsi:type="dcterms:W3CDTF">2015-07-23T21:19:19Z</dcterms:created>
  <dcterms:modified xsi:type="dcterms:W3CDTF">2016-01-21T22:01:11Z</dcterms:modified>
</cp:coreProperties>
</file>