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80" r:id="rId5"/>
    <p:sldId id="273" r:id="rId6"/>
    <p:sldId id="274" r:id="rId7"/>
    <p:sldId id="288" r:id="rId8"/>
    <p:sldId id="272" r:id="rId9"/>
    <p:sldId id="281" r:id="rId10"/>
    <p:sldId id="285" r:id="rId11"/>
    <p:sldId id="284" r:id="rId12"/>
    <p:sldId id="282" r:id="rId13"/>
    <p:sldId id="286" r:id="rId14"/>
    <p:sldId id="260" r:id="rId15"/>
    <p:sldId id="283" r:id="rId16"/>
    <p:sldId id="275" r:id="rId17"/>
    <p:sldId id="261" r:id="rId18"/>
    <p:sldId id="289" r:id="rId19"/>
    <p:sldId id="262" r:id="rId20"/>
    <p:sldId id="263" r:id="rId21"/>
    <p:sldId id="264" r:id="rId22"/>
    <p:sldId id="265" r:id="rId23"/>
    <p:sldId id="266" r:id="rId24"/>
    <p:sldId id="267" r:id="rId25"/>
    <p:sldId id="268" r:id="rId26"/>
    <p:sldId id="269" r:id="rId27"/>
    <p:sldId id="270" r:id="rId28"/>
    <p:sldId id="271" r:id="rId29"/>
    <p:sldId id="287" r:id="rId30"/>
  </p:sldIdLst>
  <p:sldSz cx="9144000" cy="5143500" type="screen16x9"/>
  <p:notesSz cx="6858000" cy="9144000"/>
  <p:embeddedFontLst>
    <p:embeddedFont>
      <p:font typeface="Average" panose="02000503040000020003" pitchFamily="2" charset="77"/>
      <p:regular r:id="rId32"/>
    </p:embeddedFont>
    <p:embeddedFont>
      <p:font typeface="Oswald"/>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679"/>
  </p:normalViewPr>
  <p:slideViewPr>
    <p:cSldViewPr snapToGrid="0">
      <p:cViewPr varScale="1">
        <p:scale>
          <a:sx n="139" d="100"/>
          <a:sy n="139" d="100"/>
        </p:scale>
        <p:origin x="7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James Starts</a:t>
            </a:r>
            <a:endParaRPr/>
          </a:p>
          <a:p>
            <a:pPr marL="0" lvl="0" indent="0">
              <a:spcBef>
                <a:spcPts val="0"/>
              </a:spcBef>
              <a:spcAft>
                <a:spcPts val="0"/>
              </a:spcAft>
              <a:buNone/>
            </a:pPr>
            <a:r>
              <a:rPr lang="en"/>
              <a:t>(Not sure what the title should be yet, open to suggestions) </a:t>
            </a:r>
            <a:endParaRPr/>
          </a:p>
          <a:p>
            <a:pPr marL="0" lvl="0" indent="0">
              <a:spcBef>
                <a:spcPts val="0"/>
              </a:spcBef>
              <a:spcAft>
                <a:spcPts val="0"/>
              </a:spcAft>
              <a:buNone/>
            </a:pPr>
            <a:r>
              <a:rPr lang="en"/>
              <a:t>How about this for a title?</a:t>
            </a:r>
            <a:endParaRPr/>
          </a:p>
          <a:p>
            <a:pPr marL="0" lvl="0" indent="0">
              <a:spcBef>
                <a:spcPts val="0"/>
              </a:spcBef>
              <a:spcAft>
                <a:spcPts val="0"/>
              </a:spcAft>
              <a:buNone/>
            </a:pPr>
            <a:r>
              <a:rPr lang="en"/>
              <a:t>I love it! Haha!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6ef799c9_0_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Google Shape;114;g3a6ef799c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a6ef799c9_0_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g3a6ef799c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8bc427c8_0_64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Google Shape;124;g3d8bc427c8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d8bc427c8_0_65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Google Shape;129;g3d8bc427c8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8bc427c8_0_65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3d8bc427c8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Describe the significance of the marshmallow in the middle, and relate it to the “box” it would usually “sit” inside. Stress that the blue toothpicks aren’t actually there, just holding the marshmallow in place… or maybe we should use a big marshmallow in the center without toothpicks?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a6ef799c9_0_1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Google Shape;139;g3a6ef79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Specific properties given by the perovskites - James look up solar?</a:t>
            </a:r>
            <a:endParaRPr/>
          </a:p>
          <a:p>
            <a:pPr marL="0" lvl="0" indent="0" rtl="0">
              <a:spcBef>
                <a:spcPts val="0"/>
              </a:spcBef>
              <a:spcAft>
                <a:spcPts val="0"/>
              </a:spcAft>
              <a:buNone/>
            </a:pPr>
            <a:r>
              <a:rPr lang="en"/>
              <a:t>How the crystal structure is arranged gives it different characteristics, such as electrical conductivity ETC.</a:t>
            </a:r>
            <a:endParaRPr/>
          </a:p>
          <a:p>
            <a:pPr marL="0" lvl="0" indent="0">
              <a:spcBef>
                <a:spcPts val="0"/>
              </a:spcBef>
              <a:spcAft>
                <a:spcPts val="0"/>
              </a:spcAft>
              <a:buNone/>
            </a:pPr>
            <a:r>
              <a:rPr lang="en"/>
              <a:t>Other Crystal structure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6fda4b38_2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3a6fda4b3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d8d963d71_0_10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Google Shape;64;g3d8d963d7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8bc427c8_0_26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3d8bc427c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Ideas to talk about: </a:t>
            </a:r>
            <a:endParaRPr/>
          </a:p>
          <a:p>
            <a:pPr marL="0" lvl="0" indent="0" rtl="0">
              <a:spcBef>
                <a:spcPts val="0"/>
              </a:spcBef>
              <a:spcAft>
                <a:spcPts val="0"/>
              </a:spcAft>
              <a:buNone/>
            </a:pPr>
            <a:r>
              <a:rPr lang="en"/>
              <a:t>	Arrangement of atoms and crystal structure</a:t>
            </a:r>
            <a:endParaRPr/>
          </a:p>
          <a:p>
            <a:pPr marL="0" lvl="0" indent="0" rtl="0">
              <a:spcBef>
                <a:spcPts val="0"/>
              </a:spcBef>
              <a:spcAft>
                <a:spcPts val="0"/>
              </a:spcAft>
              <a:buNone/>
            </a:pPr>
            <a:r>
              <a:rPr lang="en"/>
              <a:t>	What do the different structures indicate/mean</a:t>
            </a:r>
            <a:endParaRPr/>
          </a:p>
          <a:p>
            <a:pPr marL="0" lvl="0" indent="0" rtl="0">
              <a:spcBef>
                <a:spcPts val="0"/>
              </a:spcBef>
              <a:spcAft>
                <a:spcPts val="0"/>
              </a:spcAft>
              <a:buNone/>
            </a:pPr>
            <a:r>
              <a:rPr lang="en"/>
              <a:t>	The big picture, what are perovskites used for, why are they important</a:t>
            </a:r>
            <a:endParaRPr/>
          </a:p>
          <a:p>
            <a:pPr marL="0" lvl="0" indent="0">
              <a:spcBef>
                <a:spcPts val="0"/>
              </a:spcBef>
              <a:spcAft>
                <a:spcPts val="0"/>
              </a:spcAft>
              <a:buNone/>
            </a:pPr>
            <a:r>
              <a:rPr lang="en"/>
              <a:t>	Should we describe a ceramics?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69332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d8d963d71_0_9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3d8d963d7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James Talks</a:t>
            </a:r>
            <a:endParaRPr/>
          </a:p>
          <a:p>
            <a:pPr marL="0" lvl="0" indent="0" rtl="0">
              <a:spcBef>
                <a:spcPts val="0"/>
              </a:spcBef>
              <a:spcAft>
                <a:spcPts val="0"/>
              </a:spcAft>
              <a:buNone/>
            </a:pPr>
            <a:r>
              <a:rPr lang="en"/>
              <a:t>Claire</a:t>
            </a:r>
            <a:endParaRPr/>
          </a:p>
          <a:p>
            <a:pPr marL="0" lvl="0" indent="0" rtl="0">
              <a:spcBef>
                <a:spcPts val="0"/>
              </a:spcBef>
              <a:spcAft>
                <a:spcPts val="0"/>
              </a:spcAft>
              <a:buNone/>
            </a:pPr>
            <a:r>
              <a:rPr lang="en"/>
              <a:t>	Explain the different sites within a perovskite, point them out in the image</a:t>
            </a:r>
            <a:endParaRPr/>
          </a:p>
          <a:p>
            <a:pPr marL="0" lvl="0" indent="0" rtl="0">
              <a:spcBef>
                <a:spcPts val="0"/>
              </a:spcBef>
              <a:spcAft>
                <a:spcPts val="0"/>
              </a:spcAft>
              <a:buNone/>
            </a:pPr>
            <a:r>
              <a:rPr lang="en"/>
              <a:t>	Explain the B-site shrinkage</a:t>
            </a:r>
            <a:endParaRPr/>
          </a:p>
          <a:p>
            <a:pPr marL="0" lvl="0" indent="0" rtl="0">
              <a:spcBef>
                <a:spcPts val="0"/>
              </a:spcBef>
              <a:spcAft>
                <a:spcPts val="0"/>
              </a:spcAft>
              <a:buNone/>
            </a:pPr>
            <a:r>
              <a:rPr lang="en"/>
              <a:t>	Talk about how you are creating a model to classify why this stuff is happening</a:t>
            </a:r>
            <a:endParaRPr/>
          </a:p>
          <a:p>
            <a:pPr marL="0" lvl="0" indent="0" rtl="0">
              <a:spcBef>
                <a:spcPts val="0"/>
              </a:spcBef>
              <a:spcAft>
                <a:spcPts val="0"/>
              </a:spcAft>
              <a:buNone/>
            </a:pPr>
            <a:r>
              <a:rPr lang="en"/>
              <a:t>James </a:t>
            </a:r>
            <a:endParaRPr/>
          </a:p>
          <a:p>
            <a:pPr marL="0" lvl="0" indent="0" rtl="0">
              <a:spcBef>
                <a:spcPts val="0"/>
              </a:spcBef>
              <a:spcAft>
                <a:spcPts val="0"/>
              </a:spcAft>
              <a:buNone/>
            </a:pPr>
            <a:r>
              <a:rPr lang="en"/>
              <a:t>	Explain the ceramic ink of Silver oxide etc.</a:t>
            </a:r>
            <a:endParaRPr/>
          </a:p>
          <a:p>
            <a:pPr marL="0" lvl="0" indent="0" rtl="0">
              <a:spcBef>
                <a:spcPts val="0"/>
              </a:spcBef>
              <a:spcAft>
                <a:spcPts val="0"/>
              </a:spcAft>
              <a:buNone/>
            </a:pPr>
            <a:r>
              <a:rPr lang="en"/>
              <a:t>	Should we explain what  ceramic is?</a:t>
            </a:r>
            <a:endParaRPr/>
          </a:p>
          <a:p>
            <a:pPr marL="0" lvl="0" indent="0" rtl="0">
              <a:spcBef>
                <a:spcPts val="0"/>
              </a:spcBef>
              <a:spcAft>
                <a:spcPts val="0"/>
              </a:spcAft>
              <a:buNone/>
            </a:pPr>
            <a:r>
              <a:rPr lang="en"/>
              <a:t>	Air Force interest?</a:t>
            </a:r>
            <a:endParaRPr/>
          </a:p>
          <a:p>
            <a:pPr marL="0" lvl="0" indent="0" rtl="0">
              <a:spcBef>
                <a:spcPts val="0"/>
              </a:spcBef>
              <a:spcAft>
                <a:spcPts val="0"/>
              </a:spcAft>
              <a:buNone/>
            </a:pPr>
            <a:r>
              <a:rPr lang="en"/>
              <a:t>	Calcining and what it is? </a:t>
            </a:r>
            <a:endParaRPr/>
          </a:p>
          <a:p>
            <a:pPr marL="0" lvl="0" indent="0" rtl="0">
              <a:spcBef>
                <a:spcPts val="0"/>
              </a:spcBef>
              <a:spcAft>
                <a:spcPts val="0"/>
              </a:spcAft>
              <a:buNone/>
            </a:pPr>
            <a:endParaRPr/>
          </a:p>
          <a:p>
            <a:pPr marL="0" lvl="0" indent="0" rtl="0">
              <a:spcBef>
                <a:spcPts val="0"/>
              </a:spcBef>
              <a:spcAft>
                <a:spcPts val="0"/>
              </a:spcAft>
              <a:buNone/>
            </a:pPr>
            <a:r>
              <a:rPr lang="en"/>
              <a:t>We can switch the pictures around however you like… no preference</a:t>
            </a:r>
            <a:endParaRPr/>
          </a:p>
          <a:p>
            <a:pPr marL="0" lvl="0" indent="0" rtl="0">
              <a:spcBef>
                <a:spcPts val="0"/>
              </a:spcBef>
              <a:spcAft>
                <a:spcPts val="0"/>
              </a:spcAft>
              <a:buNone/>
            </a:pPr>
            <a:endParaRPr/>
          </a:p>
          <a:p>
            <a:pPr marL="0" lvl="0" indent="0" rtl="0">
              <a:spcBef>
                <a:spcPts val="0"/>
              </a:spcBef>
              <a:spcAft>
                <a:spcPts val="0"/>
              </a:spcAft>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d8d963d71_0_1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Google Shape;91;g3d8d963d7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James talk about the solar applications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8bc427c8_0_63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Google Shape;98;g3d8bc427c8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Explain what the activity is, and explain that we will only be making the octahedron shape of the perovskite, without the unit cell. We will be leaving the A-site out of our structures for the sake of time and ease.</a:t>
            </a:r>
            <a:endParaRPr/>
          </a:p>
          <a:p>
            <a:pPr marL="0" lvl="0" indent="0">
              <a:spcBef>
                <a:spcPts val="0"/>
              </a:spcBef>
              <a:spcAft>
                <a:spcPts val="0"/>
              </a:spcAft>
              <a:buNone/>
            </a:pPr>
            <a:r>
              <a:rPr lang="en"/>
              <a:t>Grab some volunteers to help hand out supplies to all the kids, and anyone else that would like to participate.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8bc427c8_0_63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8bc427c8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Make sure that everyone has all their materials, if not raise hand and we will give them what they need.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d8bc427c8_0_64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Google Shape;109;g3d8bc427c8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Walk the kids through it step by step.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2ccar3uqWs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dpQgPJ1Plk" TargetMode="External"/><Relationship Id="rId2" Type="http://schemas.openxmlformats.org/officeDocument/2006/relationships/hyperlink" Target="https://www.youtube.com/watch?v=d2npedzLFa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youtube.com/watch?time_continue=3&amp;v=fVqsCRvPAY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en.wikipedia.org/wiki/Unit_cel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131475"/>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dirty="0">
                <a:latin typeface="+mn-lt"/>
              </a:rPr>
              <a:t>PEROVSKI-WHAT??</a:t>
            </a:r>
            <a:endParaRPr sz="6000" dirty="0">
              <a:latin typeface="+mn-lt"/>
            </a:endParaRPr>
          </a:p>
        </p:txBody>
      </p:sp>
      <p:sp>
        <p:nvSpPr>
          <p:cNvPr id="60" name="Google Shape;60;p13"/>
          <p:cNvSpPr txBox="1">
            <a:spLocks noGrp="1"/>
          </p:cNvSpPr>
          <p:nvPr>
            <p:ph type="subTitle" idx="1"/>
          </p:nvPr>
        </p:nvSpPr>
        <p:spPr>
          <a:xfrm>
            <a:off x="671250" y="3174874"/>
            <a:ext cx="7801500" cy="166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00">
              <a:solidFill>
                <a:schemeClr val="dk1"/>
              </a:solidFill>
              <a:latin typeface="Oswald"/>
              <a:ea typeface="Oswald"/>
              <a:cs typeface="Oswald"/>
              <a:sym typeface="Oswald"/>
            </a:endParaRPr>
          </a:p>
        </p:txBody>
      </p:sp>
      <p:pic>
        <p:nvPicPr>
          <p:cNvPr id="61" name="Google Shape;61;p13"/>
          <p:cNvPicPr preferRelativeResize="0"/>
          <p:nvPr/>
        </p:nvPicPr>
        <p:blipFill>
          <a:blip r:embed="rId3">
            <a:alphaModFix/>
          </a:blip>
          <a:stretch>
            <a:fillRect/>
          </a:stretch>
        </p:blipFill>
        <p:spPr>
          <a:xfrm>
            <a:off x="2905125" y="2019925"/>
            <a:ext cx="3333750" cy="264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7F08-446E-3C4F-9764-68812186B54E}"/>
              </a:ext>
            </a:extLst>
          </p:cNvPr>
          <p:cNvSpPr>
            <a:spLocks noGrp="1"/>
          </p:cNvSpPr>
          <p:nvPr>
            <p:ph type="title"/>
          </p:nvPr>
        </p:nvSpPr>
        <p:spPr>
          <a:xfrm>
            <a:off x="311700" y="445025"/>
            <a:ext cx="3812244" cy="572700"/>
          </a:xfrm>
        </p:spPr>
        <p:txBody>
          <a:bodyPr/>
          <a:lstStyle/>
          <a:p>
            <a:r>
              <a:rPr lang="en-US" dirty="0"/>
              <a:t>Laboratory Procedure</a:t>
            </a:r>
          </a:p>
        </p:txBody>
      </p:sp>
      <p:pic>
        <p:nvPicPr>
          <p:cNvPr id="3" name="Picture 2">
            <a:extLst>
              <a:ext uri="{FF2B5EF4-FFF2-40B4-BE49-F238E27FC236}">
                <a16:creationId xmlns:a16="http://schemas.microsoft.com/office/drawing/2014/main" id="{DACAE736-9C8C-D14D-A64D-900562A59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66" t="9589"/>
          <a:stretch/>
        </p:blipFill>
        <p:spPr>
          <a:xfrm>
            <a:off x="3601829" y="360650"/>
            <a:ext cx="5441388" cy="4229638"/>
          </a:xfrm>
          <a:prstGeom prst="rect">
            <a:avLst/>
          </a:prstGeom>
        </p:spPr>
      </p:pic>
      <p:sp>
        <p:nvSpPr>
          <p:cNvPr id="4" name="TextBox 3">
            <a:extLst>
              <a:ext uri="{FF2B5EF4-FFF2-40B4-BE49-F238E27FC236}">
                <a16:creationId xmlns:a16="http://schemas.microsoft.com/office/drawing/2014/main" id="{0FA1BAB7-E9A7-924E-BE70-AE6E35A36A20}"/>
              </a:ext>
            </a:extLst>
          </p:cNvPr>
          <p:cNvSpPr txBox="1"/>
          <p:nvPr/>
        </p:nvSpPr>
        <p:spPr>
          <a:xfrm>
            <a:off x="393191" y="1102100"/>
            <a:ext cx="3208637" cy="2308324"/>
          </a:xfrm>
          <a:prstGeom prst="rect">
            <a:avLst/>
          </a:prstGeom>
          <a:noFill/>
        </p:spPr>
        <p:txBody>
          <a:bodyPr wrap="square" rtlCol="0">
            <a:spAutoFit/>
          </a:bodyPr>
          <a:lstStyle/>
          <a:p>
            <a:r>
              <a:rPr lang="en-US" sz="2400" dirty="0">
                <a:solidFill>
                  <a:schemeClr val="tx1"/>
                </a:solidFill>
              </a:rPr>
              <a:t>The powders must be “milled”, or mixed thoroughly, together in a solution of pure water before they can be calcined.</a:t>
            </a:r>
          </a:p>
        </p:txBody>
      </p:sp>
    </p:spTree>
    <p:extLst>
      <p:ext uri="{BB962C8B-B14F-4D97-AF65-F5344CB8AC3E}">
        <p14:creationId xmlns:p14="http://schemas.microsoft.com/office/powerpoint/2010/main" val="338933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9DCF-2338-8442-B0F5-E3E959FDE64B}"/>
              </a:ext>
            </a:extLst>
          </p:cNvPr>
          <p:cNvSpPr>
            <a:spLocks noGrp="1"/>
          </p:cNvSpPr>
          <p:nvPr>
            <p:ph type="title"/>
          </p:nvPr>
        </p:nvSpPr>
        <p:spPr/>
        <p:txBody>
          <a:bodyPr/>
          <a:lstStyle/>
          <a:p>
            <a:r>
              <a:rPr lang="en-US" dirty="0"/>
              <a:t>Laboratory Procedure</a:t>
            </a:r>
          </a:p>
        </p:txBody>
      </p:sp>
      <p:pic>
        <p:nvPicPr>
          <p:cNvPr id="3" name="Picture 2">
            <a:extLst>
              <a:ext uri="{FF2B5EF4-FFF2-40B4-BE49-F238E27FC236}">
                <a16:creationId xmlns:a16="http://schemas.microsoft.com/office/drawing/2014/main" id="{59099B78-4885-2A46-BCBB-1F8DEC3541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24" b="7178"/>
          <a:stretch/>
        </p:blipFill>
        <p:spPr>
          <a:xfrm>
            <a:off x="5062743" y="445025"/>
            <a:ext cx="3656681" cy="4383007"/>
          </a:xfrm>
          <a:prstGeom prst="rect">
            <a:avLst/>
          </a:prstGeom>
        </p:spPr>
      </p:pic>
      <p:sp>
        <p:nvSpPr>
          <p:cNvPr id="4" name="TextBox 3">
            <a:extLst>
              <a:ext uri="{FF2B5EF4-FFF2-40B4-BE49-F238E27FC236}">
                <a16:creationId xmlns:a16="http://schemas.microsoft.com/office/drawing/2014/main" id="{E0B9E909-EAC2-4A4A-A0A5-10D99687064D}"/>
              </a:ext>
            </a:extLst>
          </p:cNvPr>
          <p:cNvSpPr txBox="1"/>
          <p:nvPr/>
        </p:nvSpPr>
        <p:spPr>
          <a:xfrm>
            <a:off x="73152" y="1444752"/>
            <a:ext cx="4876715" cy="830997"/>
          </a:xfrm>
          <a:prstGeom prst="rect">
            <a:avLst/>
          </a:prstGeom>
          <a:noFill/>
        </p:spPr>
        <p:txBody>
          <a:bodyPr wrap="square" rtlCol="0">
            <a:spAutoFit/>
          </a:bodyPr>
          <a:lstStyle/>
          <a:p>
            <a:r>
              <a:rPr lang="en-US" sz="2400" dirty="0">
                <a:solidFill>
                  <a:schemeClr val="tx1"/>
                </a:solidFill>
              </a:rPr>
              <a:t>Next step is to dry the solution so that only a powder is left</a:t>
            </a:r>
          </a:p>
        </p:txBody>
      </p:sp>
    </p:spTree>
    <p:extLst>
      <p:ext uri="{BB962C8B-B14F-4D97-AF65-F5344CB8AC3E}">
        <p14:creationId xmlns:p14="http://schemas.microsoft.com/office/powerpoint/2010/main" val="127298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9F2A-623F-459A-93F8-F28483E3B84F}"/>
              </a:ext>
            </a:extLst>
          </p:cNvPr>
          <p:cNvSpPr>
            <a:spLocks noGrp="1"/>
          </p:cNvSpPr>
          <p:nvPr>
            <p:ph type="title"/>
          </p:nvPr>
        </p:nvSpPr>
        <p:spPr/>
        <p:txBody>
          <a:bodyPr/>
          <a:lstStyle/>
          <a:p>
            <a:r>
              <a:rPr lang="en-US" dirty="0"/>
              <a:t>Laboratory Procedure</a:t>
            </a:r>
          </a:p>
        </p:txBody>
      </p:sp>
      <p:pic>
        <p:nvPicPr>
          <p:cNvPr id="6" name="Picture 5">
            <a:extLst>
              <a:ext uri="{FF2B5EF4-FFF2-40B4-BE49-F238E27FC236}">
                <a16:creationId xmlns:a16="http://schemas.microsoft.com/office/drawing/2014/main" id="{43A92A85-EF95-42B8-94B2-7721B92C0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587" y="497433"/>
            <a:ext cx="5288277" cy="3966210"/>
          </a:xfrm>
          <a:prstGeom prst="rect">
            <a:avLst/>
          </a:prstGeom>
        </p:spPr>
      </p:pic>
      <p:sp>
        <p:nvSpPr>
          <p:cNvPr id="3" name="TextBox 2">
            <a:extLst>
              <a:ext uri="{FF2B5EF4-FFF2-40B4-BE49-F238E27FC236}">
                <a16:creationId xmlns:a16="http://schemas.microsoft.com/office/drawing/2014/main" id="{3603DFB0-4412-EA4A-992A-86F028E9A53A}"/>
              </a:ext>
            </a:extLst>
          </p:cNvPr>
          <p:cNvSpPr txBox="1"/>
          <p:nvPr/>
        </p:nvSpPr>
        <p:spPr>
          <a:xfrm>
            <a:off x="91440" y="1197864"/>
            <a:ext cx="3447288" cy="1569660"/>
          </a:xfrm>
          <a:prstGeom prst="rect">
            <a:avLst/>
          </a:prstGeom>
          <a:noFill/>
        </p:spPr>
        <p:txBody>
          <a:bodyPr wrap="square" rtlCol="0">
            <a:spAutoFit/>
          </a:bodyPr>
          <a:lstStyle/>
          <a:p>
            <a:r>
              <a:rPr lang="en-US" sz="2400" dirty="0">
                <a:solidFill>
                  <a:schemeClr val="tx1"/>
                </a:solidFill>
              </a:rPr>
              <a:t>Once completely dried, it’s crushed into a fine powder, as fine as sifted flour</a:t>
            </a:r>
          </a:p>
        </p:txBody>
      </p:sp>
    </p:spTree>
    <p:extLst>
      <p:ext uri="{BB962C8B-B14F-4D97-AF65-F5344CB8AC3E}">
        <p14:creationId xmlns:p14="http://schemas.microsoft.com/office/powerpoint/2010/main" val="339454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2BCC-8EBA-6244-96B9-B32450749549}"/>
              </a:ext>
            </a:extLst>
          </p:cNvPr>
          <p:cNvSpPr>
            <a:spLocks noGrp="1"/>
          </p:cNvSpPr>
          <p:nvPr>
            <p:ph type="title"/>
          </p:nvPr>
        </p:nvSpPr>
        <p:spPr/>
        <p:txBody>
          <a:bodyPr/>
          <a:lstStyle/>
          <a:p>
            <a:r>
              <a:rPr lang="en-US" dirty="0"/>
              <a:t>Laboratory Procedure</a:t>
            </a:r>
          </a:p>
        </p:txBody>
      </p:sp>
      <p:pic>
        <p:nvPicPr>
          <p:cNvPr id="3" name="Picture 2">
            <a:extLst>
              <a:ext uri="{FF2B5EF4-FFF2-40B4-BE49-F238E27FC236}">
                <a16:creationId xmlns:a16="http://schemas.microsoft.com/office/drawing/2014/main" id="{C5F9E6E1-2459-E544-A22E-7E8FFD5114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78" t="11230" r="-4278" b="975"/>
          <a:stretch/>
        </p:blipFill>
        <p:spPr>
          <a:xfrm>
            <a:off x="4937760" y="155776"/>
            <a:ext cx="4077265" cy="4772840"/>
          </a:xfrm>
          <a:prstGeom prst="rect">
            <a:avLst/>
          </a:prstGeom>
        </p:spPr>
      </p:pic>
      <p:sp>
        <p:nvSpPr>
          <p:cNvPr id="4" name="Rectangle 3">
            <a:extLst>
              <a:ext uri="{FF2B5EF4-FFF2-40B4-BE49-F238E27FC236}">
                <a16:creationId xmlns:a16="http://schemas.microsoft.com/office/drawing/2014/main" id="{69A85DE8-E834-8248-8040-2C8CFED5B72E}"/>
              </a:ext>
            </a:extLst>
          </p:cNvPr>
          <p:cNvSpPr/>
          <p:nvPr/>
        </p:nvSpPr>
        <p:spPr>
          <a:xfrm>
            <a:off x="128975" y="1017725"/>
            <a:ext cx="4038682" cy="1938992"/>
          </a:xfrm>
          <a:prstGeom prst="rect">
            <a:avLst/>
          </a:prstGeom>
        </p:spPr>
        <p:txBody>
          <a:bodyPr wrap="square">
            <a:spAutoFit/>
          </a:bodyPr>
          <a:lstStyle/>
          <a:p>
            <a:r>
              <a:rPr lang="en-US" sz="2000" dirty="0">
                <a:solidFill>
                  <a:schemeClr val="tx1"/>
                </a:solidFill>
              </a:rPr>
              <a:t>The box furnace is where the magic happens! This is where the powder is heated to extremely high temperatures and chemically combine to form the new substance</a:t>
            </a:r>
          </a:p>
        </p:txBody>
      </p:sp>
    </p:spTree>
    <p:extLst>
      <p:ext uri="{BB962C8B-B14F-4D97-AF65-F5344CB8AC3E}">
        <p14:creationId xmlns:p14="http://schemas.microsoft.com/office/powerpoint/2010/main" val="157811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Calcining - Basically cooking up stuff in the lab!</a:t>
            </a:r>
            <a:endParaRPr/>
          </a:p>
        </p:txBody>
      </p:sp>
      <p:pic>
        <p:nvPicPr>
          <p:cNvPr id="88" name="Google Shape;88;p17"/>
          <p:cNvPicPr preferRelativeResize="0"/>
          <p:nvPr/>
        </p:nvPicPr>
        <p:blipFill>
          <a:blip r:embed="rId3">
            <a:alphaModFix/>
          </a:blip>
          <a:stretch>
            <a:fillRect/>
          </a:stretch>
        </p:blipFill>
        <p:spPr>
          <a:xfrm>
            <a:off x="2594525" y="1268225"/>
            <a:ext cx="40005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F0E1-8674-401D-96A9-0E05545127C2}"/>
              </a:ext>
            </a:extLst>
          </p:cNvPr>
          <p:cNvSpPr>
            <a:spLocks noGrp="1"/>
          </p:cNvSpPr>
          <p:nvPr>
            <p:ph type="title"/>
          </p:nvPr>
        </p:nvSpPr>
        <p:spPr/>
        <p:txBody>
          <a:bodyPr/>
          <a:lstStyle/>
          <a:p>
            <a:r>
              <a:rPr lang="en-US" dirty="0"/>
              <a:t>Laboratory Procedure</a:t>
            </a:r>
          </a:p>
        </p:txBody>
      </p:sp>
      <p:sp>
        <p:nvSpPr>
          <p:cNvPr id="3" name="Rectangle 2">
            <a:extLst>
              <a:ext uri="{FF2B5EF4-FFF2-40B4-BE49-F238E27FC236}">
                <a16:creationId xmlns:a16="http://schemas.microsoft.com/office/drawing/2014/main" id="{ACC87ACA-DA46-4732-B495-DF35C2648D4A}"/>
              </a:ext>
            </a:extLst>
          </p:cNvPr>
          <p:cNvSpPr>
            <a:spLocks noChangeArrowheads="1"/>
          </p:cNvSpPr>
          <p:nvPr/>
        </p:nvSpPr>
        <p:spPr bwMode="auto">
          <a:xfrm flipV="1">
            <a:off x="7248131" y="322135"/>
            <a:ext cx="45866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a:p>
        </p:txBody>
      </p:sp>
      <p:sp>
        <p:nvSpPr>
          <p:cNvPr id="5" name="TextBox 4">
            <a:extLst>
              <a:ext uri="{FF2B5EF4-FFF2-40B4-BE49-F238E27FC236}">
                <a16:creationId xmlns:a16="http://schemas.microsoft.com/office/drawing/2014/main" id="{E57B89D3-E1C3-48F7-892A-859F25D39FB9}"/>
              </a:ext>
            </a:extLst>
          </p:cNvPr>
          <p:cNvSpPr txBox="1"/>
          <p:nvPr/>
        </p:nvSpPr>
        <p:spPr>
          <a:xfrm>
            <a:off x="411480" y="1259487"/>
            <a:ext cx="3108960" cy="2246769"/>
          </a:xfrm>
          <a:prstGeom prst="rect">
            <a:avLst/>
          </a:prstGeom>
          <a:noFill/>
        </p:spPr>
        <p:txBody>
          <a:bodyPr wrap="square" rtlCol="0">
            <a:spAutoFit/>
          </a:bodyPr>
          <a:lstStyle/>
          <a:p>
            <a:pPr algn="ctr"/>
            <a:r>
              <a:rPr lang="en-US" sz="2000" dirty="0">
                <a:solidFill>
                  <a:schemeClr val="tx1"/>
                </a:solidFill>
              </a:rPr>
              <a:t>After the furnace and another grinding into a fine flour like powder, the X-ray Diffraction machine will analyze the substance and what is we created in the furnace </a:t>
            </a:r>
          </a:p>
        </p:txBody>
      </p:sp>
      <p:pic>
        <p:nvPicPr>
          <p:cNvPr id="7" name="Picture 6">
            <a:extLst>
              <a:ext uri="{FF2B5EF4-FFF2-40B4-BE49-F238E27FC236}">
                <a16:creationId xmlns:a16="http://schemas.microsoft.com/office/drawing/2014/main" id="{E407DBE8-A0CC-4745-A437-AEC431B8E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23" b="6667"/>
          <a:stretch/>
        </p:blipFill>
        <p:spPr>
          <a:xfrm>
            <a:off x="4462979" y="203263"/>
            <a:ext cx="4320540" cy="4672585"/>
          </a:xfrm>
          <a:prstGeom prst="rect">
            <a:avLst/>
          </a:prstGeom>
        </p:spPr>
      </p:pic>
    </p:spTree>
    <p:extLst>
      <p:ext uri="{BB962C8B-B14F-4D97-AF65-F5344CB8AC3E}">
        <p14:creationId xmlns:p14="http://schemas.microsoft.com/office/powerpoint/2010/main" val="44967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02D0-2FC7-3B41-A6BC-90C9DB9517FB}"/>
              </a:ext>
            </a:extLst>
          </p:cNvPr>
          <p:cNvSpPr>
            <a:spLocks noGrp="1"/>
          </p:cNvSpPr>
          <p:nvPr>
            <p:ph type="title"/>
          </p:nvPr>
        </p:nvSpPr>
        <p:spPr>
          <a:xfrm>
            <a:off x="311700" y="-57895"/>
            <a:ext cx="8520600" cy="572700"/>
          </a:xfrm>
        </p:spPr>
        <p:txBody>
          <a:bodyPr/>
          <a:lstStyle/>
          <a:p>
            <a:r>
              <a:rPr lang="en-US" dirty="0"/>
              <a:t>XRD Results</a:t>
            </a:r>
          </a:p>
        </p:txBody>
      </p:sp>
      <p:sp>
        <p:nvSpPr>
          <p:cNvPr id="3" name="Text Placeholder 2">
            <a:extLst>
              <a:ext uri="{FF2B5EF4-FFF2-40B4-BE49-F238E27FC236}">
                <a16:creationId xmlns:a16="http://schemas.microsoft.com/office/drawing/2014/main" id="{0B3C5038-4E46-4343-B946-884BA34969E3}"/>
              </a:ext>
            </a:extLst>
          </p:cNvPr>
          <p:cNvSpPr>
            <a:spLocks noGrp="1"/>
          </p:cNvSpPr>
          <p:nvPr>
            <p:ph type="body" idx="1"/>
          </p:nvPr>
        </p:nvSpPr>
        <p:spPr/>
        <p:txBody>
          <a:bodyPr/>
          <a:lstStyle/>
          <a:p>
            <a:endParaRPr lang="en-US" dirty="0"/>
          </a:p>
        </p:txBody>
      </p:sp>
      <p:pic>
        <p:nvPicPr>
          <p:cNvPr id="4" name="Picture 3" descr="PhaseProfile1">
            <a:extLst>
              <a:ext uri="{FF2B5EF4-FFF2-40B4-BE49-F238E27FC236}">
                <a16:creationId xmlns:a16="http://schemas.microsoft.com/office/drawing/2014/main" id="{7FE49156-6F1E-D942-9F7C-110403A613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7263" y="722376"/>
            <a:ext cx="6269474" cy="4702507"/>
          </a:xfrm>
          <a:prstGeom prst="rect">
            <a:avLst/>
          </a:prstGeom>
          <a:noFill/>
          <a:ln>
            <a:noFill/>
          </a:ln>
        </p:spPr>
      </p:pic>
    </p:spTree>
    <p:extLst>
      <p:ext uri="{BB962C8B-B14F-4D97-AF65-F5344CB8AC3E}">
        <p14:creationId xmlns:p14="http://schemas.microsoft.com/office/powerpoint/2010/main" val="98024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12174"/>
            <a:ext cx="8520600" cy="102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How are perovskites going to be used?</a:t>
            </a:r>
            <a:endParaRPr dirty="0"/>
          </a:p>
          <a:p>
            <a:pPr marL="0" lvl="0" indent="0" algn="ctr" rtl="0">
              <a:spcBef>
                <a:spcPts val="0"/>
              </a:spcBef>
              <a:spcAft>
                <a:spcPts val="0"/>
              </a:spcAft>
              <a:buNone/>
            </a:pPr>
            <a:r>
              <a:rPr lang="en" dirty="0"/>
              <a:t>Solar Power and Electric Circuits</a:t>
            </a:r>
            <a:endParaRPr dirty="0"/>
          </a:p>
          <a:p>
            <a:pPr marL="0" lvl="0" indent="0" algn="ctr">
              <a:spcBef>
                <a:spcPts val="0"/>
              </a:spcBef>
              <a:spcAft>
                <a:spcPts val="0"/>
              </a:spcAft>
              <a:buNone/>
            </a:pPr>
            <a:endParaRPr dirty="0"/>
          </a:p>
        </p:txBody>
      </p:sp>
      <p:sp>
        <p:nvSpPr>
          <p:cNvPr id="94" name="Google Shape;94;p18"/>
          <p:cNvSpPr txBox="1">
            <a:spLocks noGrp="1"/>
          </p:cNvSpPr>
          <p:nvPr>
            <p:ph type="body" idx="1"/>
          </p:nvPr>
        </p:nvSpPr>
        <p:spPr>
          <a:xfrm>
            <a:off x="311700" y="4434715"/>
            <a:ext cx="8520600" cy="286557"/>
          </a:xfrm>
          <a:prstGeom prst="rect">
            <a:avLst/>
          </a:prstGeom>
        </p:spPr>
        <p:txBody>
          <a:bodyPr spcFirstLastPara="1" wrap="square" lIns="91425" tIns="91425" rIns="91425" bIns="91425" anchor="t" anchorCtr="0">
            <a:noAutofit/>
          </a:bodyPr>
          <a:lstStyle/>
          <a:p>
            <a:pPr marL="0" lvl="0" indent="0">
              <a:spcAft>
                <a:spcPts val="1600"/>
              </a:spcAft>
              <a:buNone/>
            </a:pPr>
            <a:r>
              <a:rPr lang="en-US" dirty="0"/>
              <a:t>TED ED </a:t>
            </a:r>
            <a:r>
              <a:rPr lang="en-US" dirty="0">
                <a:hlinkClick r:id="rId3"/>
              </a:rPr>
              <a:t>https://www.youtube.com/watch?v=2ccar3uqWsw</a:t>
            </a:r>
            <a:endParaRPr lang="en-US" dirty="0"/>
          </a:p>
          <a:p>
            <a:pPr marL="0" lvl="0" indent="0">
              <a:spcAft>
                <a:spcPts val="1600"/>
              </a:spcAft>
              <a:buNone/>
            </a:pPr>
            <a:endParaRPr dirty="0"/>
          </a:p>
        </p:txBody>
      </p:sp>
      <p:pic>
        <p:nvPicPr>
          <p:cNvPr id="95" name="Google Shape;95;p18"/>
          <p:cNvPicPr preferRelativeResize="0"/>
          <p:nvPr/>
        </p:nvPicPr>
        <p:blipFill>
          <a:blip r:embed="rId4">
            <a:alphaModFix/>
          </a:blip>
          <a:stretch>
            <a:fillRect/>
          </a:stretch>
        </p:blipFill>
        <p:spPr>
          <a:xfrm>
            <a:off x="1397875" y="1108168"/>
            <a:ext cx="6348250" cy="3174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C128-E1BD-804F-9EE4-6021B90CD32A}"/>
              </a:ext>
            </a:extLst>
          </p:cNvPr>
          <p:cNvSpPr>
            <a:spLocks noGrp="1"/>
          </p:cNvSpPr>
          <p:nvPr>
            <p:ph type="title"/>
          </p:nvPr>
        </p:nvSpPr>
        <p:spPr/>
        <p:txBody>
          <a:bodyPr/>
          <a:lstStyle/>
          <a:p>
            <a:r>
              <a:rPr lang="en-US" dirty="0"/>
              <a:t>More videos…</a:t>
            </a:r>
          </a:p>
        </p:txBody>
      </p:sp>
      <p:sp>
        <p:nvSpPr>
          <p:cNvPr id="3" name="Text Placeholder 2">
            <a:extLst>
              <a:ext uri="{FF2B5EF4-FFF2-40B4-BE49-F238E27FC236}">
                <a16:creationId xmlns:a16="http://schemas.microsoft.com/office/drawing/2014/main" id="{A17C181E-17FC-8F43-A422-5C8E95642ED1}"/>
              </a:ext>
            </a:extLst>
          </p:cNvPr>
          <p:cNvSpPr>
            <a:spLocks noGrp="1"/>
          </p:cNvSpPr>
          <p:nvPr>
            <p:ph type="body" idx="1"/>
          </p:nvPr>
        </p:nvSpPr>
        <p:spPr/>
        <p:txBody>
          <a:bodyPr/>
          <a:lstStyle/>
          <a:p>
            <a:r>
              <a:rPr lang="en-US" dirty="0"/>
              <a:t>Perovskites for undergrads </a:t>
            </a:r>
            <a:r>
              <a:rPr lang="en-US" dirty="0">
                <a:hlinkClick r:id="rId2"/>
              </a:rPr>
              <a:t>https://www.youtube.com/watch?v=d2npedzLFaA</a:t>
            </a:r>
            <a:endParaRPr lang="en-US" dirty="0"/>
          </a:p>
          <a:p>
            <a:r>
              <a:rPr lang="en-US" dirty="0"/>
              <a:t>Constructing Solar Cell </a:t>
            </a:r>
            <a:r>
              <a:rPr lang="en-US" dirty="0">
                <a:hlinkClick r:id="rId3"/>
              </a:rPr>
              <a:t>https://www.youtube.com/watch?v=ZdpQgPJ1Plk</a:t>
            </a:r>
            <a:endParaRPr lang="en-US" dirty="0"/>
          </a:p>
          <a:p>
            <a:endParaRPr lang="en-US" dirty="0"/>
          </a:p>
        </p:txBody>
      </p:sp>
    </p:spTree>
    <p:extLst>
      <p:ext uri="{BB962C8B-B14F-4D97-AF65-F5344CB8AC3E}">
        <p14:creationId xmlns:p14="http://schemas.microsoft.com/office/powerpoint/2010/main" val="110456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45900" y="87150"/>
            <a:ext cx="7852200" cy="1021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800"/>
              <a:t>Time for an activity! </a:t>
            </a:r>
            <a:endParaRPr sz="4800"/>
          </a:p>
        </p:txBody>
      </p:sp>
      <p:pic>
        <p:nvPicPr>
          <p:cNvPr id="101" name="Google Shape;101;p19"/>
          <p:cNvPicPr preferRelativeResize="0"/>
          <p:nvPr/>
        </p:nvPicPr>
        <p:blipFill>
          <a:blip r:embed="rId3">
            <a:alphaModFix/>
          </a:blip>
          <a:stretch>
            <a:fillRect/>
          </a:stretch>
        </p:blipFill>
        <p:spPr>
          <a:xfrm>
            <a:off x="2258600" y="929200"/>
            <a:ext cx="4744950" cy="3977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196383" y="372534"/>
            <a:ext cx="8673600" cy="4336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rot="-5400000">
            <a:off x="2000249" y="-857223"/>
            <a:ext cx="5143500" cy="68579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rot="-5400000">
            <a:off x="1997188" y="-861325"/>
            <a:ext cx="5149624" cy="6866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rot="5400000">
            <a:off x="1997192" y="-861321"/>
            <a:ext cx="5149624" cy="6866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1319650" y="154400"/>
            <a:ext cx="6446300" cy="48346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1383725" y="186100"/>
            <a:ext cx="6443802" cy="4832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1642400" y="379625"/>
            <a:ext cx="5740401" cy="4305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rotWithShape="1">
          <a:blip r:embed="rId3">
            <a:alphaModFix/>
          </a:blip>
          <a:srcRect l="12369" r="4164" b="10193"/>
          <a:stretch/>
        </p:blipFill>
        <p:spPr>
          <a:xfrm>
            <a:off x="1464400" y="74725"/>
            <a:ext cx="6096051" cy="49193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2140425" y="109125"/>
            <a:ext cx="5212651" cy="48543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8"/>
          <p:cNvPicPr preferRelativeResize="0"/>
          <p:nvPr/>
        </p:nvPicPr>
        <p:blipFill>
          <a:blip r:embed="rId3">
            <a:alphaModFix/>
          </a:blip>
          <a:stretch>
            <a:fillRect/>
          </a:stretch>
        </p:blipFill>
        <p:spPr>
          <a:xfrm>
            <a:off x="609600" y="381000"/>
            <a:ext cx="8096250" cy="3000375"/>
          </a:xfrm>
          <a:prstGeom prst="rect">
            <a:avLst/>
          </a:prstGeom>
          <a:noFill/>
          <a:ln>
            <a:noFill/>
          </a:ln>
        </p:spPr>
      </p:pic>
      <p:sp>
        <p:nvSpPr>
          <p:cNvPr id="147" name="Google Shape;147;p28"/>
          <p:cNvSpPr txBox="1"/>
          <p:nvPr/>
        </p:nvSpPr>
        <p:spPr>
          <a:xfrm>
            <a:off x="944850" y="3910550"/>
            <a:ext cx="7173600" cy="83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F3F3F3"/>
                </a:solidFill>
              </a:rPr>
              <a:t>Thank you!</a:t>
            </a:r>
            <a:endParaRPr sz="4800">
              <a:solidFill>
                <a:srgbClr val="F3F3F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77E48B-06FF-2741-81CD-6ED4A479E502}"/>
              </a:ext>
            </a:extLst>
          </p:cNvPr>
          <p:cNvSpPr/>
          <p:nvPr/>
        </p:nvSpPr>
        <p:spPr>
          <a:xfrm>
            <a:off x="356616" y="1677621"/>
            <a:ext cx="8357616" cy="2677656"/>
          </a:xfrm>
          <a:prstGeom prst="rect">
            <a:avLst/>
          </a:prstGeom>
        </p:spPr>
        <p:txBody>
          <a:bodyPr wrap="square">
            <a:spAutoFit/>
          </a:bodyPr>
          <a:lstStyle/>
          <a:p>
            <a:pPr marL="457200" indent="-457200">
              <a:buFont typeface="+mj-lt"/>
              <a:buAutoNum type="arabicPeriod"/>
            </a:pPr>
            <a:r>
              <a:rPr lang="en-US" i="1" dirty="0">
                <a:solidFill>
                  <a:schemeClr val="tx1"/>
                </a:solidFill>
              </a:rPr>
              <a:t>Face Centered Cubic Structure. </a:t>
            </a:r>
            <a:r>
              <a:rPr lang="en-US" dirty="0">
                <a:solidFill>
                  <a:schemeClr val="tx1"/>
                </a:solidFill>
              </a:rPr>
              <a:t>26 September, 2015. http://</a:t>
            </a:r>
            <a:r>
              <a:rPr lang="en-US" dirty="0" err="1">
                <a:solidFill>
                  <a:schemeClr val="tx1"/>
                </a:solidFill>
              </a:rPr>
              <a:t>www.conceptualphysicstoday.com</a:t>
            </a:r>
            <a:r>
              <a:rPr lang="en-US" dirty="0">
                <a:solidFill>
                  <a:schemeClr val="tx1"/>
                </a:solidFill>
              </a:rPr>
              <a:t>/2015/09/face-centered-cubic-</a:t>
            </a:r>
            <a:r>
              <a:rPr lang="en-US" dirty="0" err="1">
                <a:solidFill>
                  <a:schemeClr val="tx1"/>
                </a:solidFill>
              </a:rPr>
              <a:t>structure.html</a:t>
            </a:r>
            <a:r>
              <a:rPr lang="en-US" dirty="0">
                <a:solidFill>
                  <a:schemeClr val="tx1"/>
                </a:solidFill>
              </a:rPr>
              <a:t>. </a:t>
            </a:r>
          </a:p>
          <a:p>
            <a:pPr marL="457200" indent="-457200">
              <a:buFont typeface="+mj-lt"/>
              <a:buAutoNum type="arabicPeriod"/>
            </a:pPr>
            <a:r>
              <a:rPr lang="en-US" i="1" dirty="0">
                <a:solidFill>
                  <a:schemeClr val="tx1"/>
                </a:solidFill>
              </a:rPr>
              <a:t>Body Centered Cubic Structure. </a:t>
            </a:r>
            <a:r>
              <a:rPr lang="en-US" dirty="0">
                <a:solidFill>
                  <a:schemeClr val="tx1"/>
                </a:solidFill>
              </a:rPr>
              <a:t>https://</a:t>
            </a:r>
            <a:r>
              <a:rPr lang="en-US" dirty="0" err="1">
                <a:solidFill>
                  <a:schemeClr val="tx1"/>
                </a:solidFill>
              </a:rPr>
              <a:t>www.e-education.psu.edu</a:t>
            </a:r>
            <a:r>
              <a:rPr lang="en-US" dirty="0">
                <a:solidFill>
                  <a:schemeClr val="tx1"/>
                </a:solidFill>
              </a:rPr>
              <a:t>/matse81/node/2132. </a:t>
            </a:r>
          </a:p>
          <a:p>
            <a:pPr marL="457200" indent="-457200">
              <a:buFont typeface="+mj-lt"/>
              <a:buAutoNum type="arabicPeriod"/>
            </a:pPr>
            <a:r>
              <a:rPr lang="en-US" dirty="0">
                <a:solidFill>
                  <a:schemeClr val="tx1"/>
                </a:solidFill>
              </a:rPr>
              <a:t>Nicola Ergo. </a:t>
            </a:r>
            <a:r>
              <a:rPr lang="en-US" i="1" dirty="0">
                <a:solidFill>
                  <a:schemeClr val="tx1"/>
                </a:solidFill>
              </a:rPr>
              <a:t>Crystallographic Planes and Directions. </a:t>
            </a:r>
            <a:r>
              <a:rPr lang="en-US" dirty="0">
                <a:solidFill>
                  <a:schemeClr val="tx1"/>
                </a:solidFill>
              </a:rPr>
              <a:t>6 June, 2016. https://</a:t>
            </a:r>
            <a:r>
              <a:rPr lang="en-US" dirty="0" err="1">
                <a:solidFill>
                  <a:schemeClr val="tx1"/>
                </a:solidFill>
              </a:rPr>
              <a:t>www.slideshare.net</a:t>
            </a:r>
            <a:r>
              <a:rPr lang="en-US" dirty="0">
                <a:solidFill>
                  <a:schemeClr val="tx1"/>
                </a:solidFill>
              </a:rPr>
              <a:t>/</a:t>
            </a:r>
            <a:r>
              <a:rPr lang="en-US" dirty="0" err="1">
                <a:solidFill>
                  <a:schemeClr val="tx1"/>
                </a:solidFill>
              </a:rPr>
              <a:t>NicolaErgo</a:t>
            </a:r>
            <a:r>
              <a:rPr lang="en-US" dirty="0">
                <a:solidFill>
                  <a:schemeClr val="tx1"/>
                </a:solidFill>
              </a:rPr>
              <a:t>/crystallographic-planes-and-directions-62776876. </a:t>
            </a:r>
          </a:p>
          <a:p>
            <a:pPr marL="457200" indent="-457200">
              <a:buFont typeface="+mj-lt"/>
              <a:buAutoNum type="arabicPeriod"/>
            </a:pPr>
            <a:r>
              <a:rPr lang="en-US" i="1" dirty="0" err="1">
                <a:solidFill>
                  <a:schemeClr val="tx1"/>
                </a:solidFill>
              </a:rPr>
              <a:t>Ccp</a:t>
            </a:r>
            <a:r>
              <a:rPr lang="en-US" i="1" dirty="0">
                <a:solidFill>
                  <a:schemeClr val="tx1"/>
                </a:solidFill>
              </a:rPr>
              <a:t> Anion Packing Examples. </a:t>
            </a:r>
            <a:r>
              <a:rPr lang="en-US" dirty="0">
                <a:solidFill>
                  <a:schemeClr val="tx1"/>
                </a:solidFill>
              </a:rPr>
              <a:t>https://</a:t>
            </a:r>
            <a:r>
              <a:rPr lang="en-US" dirty="0" err="1">
                <a:solidFill>
                  <a:schemeClr val="tx1"/>
                </a:solidFill>
              </a:rPr>
              <a:t>www.seas.upenn.edu</a:t>
            </a:r>
            <a:r>
              <a:rPr lang="en-US" dirty="0">
                <a:solidFill>
                  <a:schemeClr val="tx1"/>
                </a:solidFill>
              </a:rPr>
              <a:t>/~chem101/</a:t>
            </a:r>
            <a:r>
              <a:rPr lang="en-US" dirty="0" err="1">
                <a:solidFill>
                  <a:schemeClr val="tx1"/>
                </a:solidFill>
              </a:rPr>
              <a:t>sschem</a:t>
            </a:r>
            <a:r>
              <a:rPr lang="en-US" dirty="0">
                <a:solidFill>
                  <a:schemeClr val="tx1"/>
                </a:solidFill>
              </a:rPr>
              <a:t>/</a:t>
            </a:r>
            <a:r>
              <a:rPr lang="en-US" dirty="0" err="1">
                <a:solidFill>
                  <a:schemeClr val="tx1"/>
                </a:solidFill>
              </a:rPr>
              <a:t>ionicsolids.html</a:t>
            </a:r>
            <a:r>
              <a:rPr lang="en-US" dirty="0">
                <a:solidFill>
                  <a:schemeClr val="tx1"/>
                </a:solidFill>
              </a:rPr>
              <a:t>. </a:t>
            </a:r>
          </a:p>
          <a:p>
            <a:pPr marL="457200" indent="-457200">
              <a:buFont typeface="+mj-lt"/>
              <a:buAutoNum type="arabicPeriod"/>
            </a:pPr>
            <a:r>
              <a:rPr lang="en-US" dirty="0">
                <a:solidFill>
                  <a:schemeClr val="tx1"/>
                </a:solidFill>
              </a:rPr>
              <a:t>Solid State. </a:t>
            </a:r>
            <a:r>
              <a:rPr lang="en-US" i="1" dirty="0">
                <a:solidFill>
                  <a:schemeClr val="tx1"/>
                </a:solidFill>
              </a:rPr>
              <a:t>CaTiO3 Perovskite Structure. </a:t>
            </a:r>
            <a:r>
              <a:rPr lang="en-US" dirty="0">
                <a:solidFill>
                  <a:schemeClr val="tx1"/>
                </a:solidFill>
              </a:rPr>
              <a:t>12 August, 2012. https://</a:t>
            </a:r>
            <a:r>
              <a:rPr lang="en-US" dirty="0" err="1">
                <a:solidFill>
                  <a:schemeClr val="tx1"/>
                </a:solidFill>
              </a:rPr>
              <a:t>commons.wikimedia.org</a:t>
            </a:r>
            <a:r>
              <a:rPr lang="en-US" dirty="0">
                <a:solidFill>
                  <a:schemeClr val="tx1"/>
                </a:solidFill>
              </a:rPr>
              <a:t>/wiki/File:CaTiO3_perovskite_structure.png. </a:t>
            </a:r>
          </a:p>
          <a:p>
            <a:pPr marL="457200" indent="-457200">
              <a:buFont typeface="+mj-lt"/>
              <a:buAutoNum type="arabicPeriod"/>
            </a:pPr>
            <a:r>
              <a:rPr lang="en-US" dirty="0" err="1">
                <a:solidFill>
                  <a:schemeClr val="tx1"/>
                </a:solidFill>
              </a:rPr>
              <a:t>Ubuntucuber</a:t>
            </a:r>
            <a:r>
              <a:rPr lang="en-US" dirty="0">
                <a:solidFill>
                  <a:schemeClr val="tx1"/>
                </a:solidFill>
              </a:rPr>
              <a:t>. </a:t>
            </a:r>
            <a:r>
              <a:rPr lang="en-US" i="1" dirty="0">
                <a:solidFill>
                  <a:schemeClr val="tx1"/>
                </a:solidFill>
              </a:rPr>
              <a:t>Rubik’s Cube Pranks. </a:t>
            </a:r>
            <a:r>
              <a:rPr lang="en-US" dirty="0">
                <a:solidFill>
                  <a:schemeClr val="tx1"/>
                </a:solidFill>
              </a:rPr>
              <a:t>27 March, 2010. </a:t>
            </a:r>
            <a:r>
              <a:rPr lang="en-US" dirty="0" err="1">
                <a:solidFill>
                  <a:schemeClr val="tx1"/>
                </a:solidFill>
              </a:rPr>
              <a:t>www.instructables.com</a:t>
            </a:r>
            <a:r>
              <a:rPr lang="en-US" dirty="0">
                <a:solidFill>
                  <a:schemeClr val="tx1"/>
                </a:solidFill>
              </a:rPr>
              <a:t>/id/</a:t>
            </a:r>
            <a:r>
              <a:rPr lang="en-US" dirty="0" err="1">
                <a:solidFill>
                  <a:schemeClr val="tx1"/>
                </a:solidFill>
              </a:rPr>
              <a:t>Rubiks</a:t>
            </a:r>
            <a:r>
              <a:rPr lang="en-US" dirty="0">
                <a:solidFill>
                  <a:schemeClr val="tx1"/>
                </a:solidFill>
              </a:rPr>
              <a:t>-cube-pranks/. </a:t>
            </a:r>
          </a:p>
          <a:p>
            <a:pPr marL="457200" indent="-457200">
              <a:buFont typeface="+mj-lt"/>
              <a:buAutoNum type="arabicPeriod"/>
            </a:pPr>
            <a:r>
              <a:rPr lang="en-US" dirty="0" err="1">
                <a:solidFill>
                  <a:schemeClr val="tx1"/>
                </a:solidFill>
              </a:rPr>
              <a:t>BuffaloNickel</a:t>
            </a:r>
            <a:r>
              <a:rPr lang="en-US" dirty="0">
                <a:solidFill>
                  <a:schemeClr val="tx1"/>
                </a:solidFill>
              </a:rPr>
              <a:t>. </a:t>
            </a:r>
            <a:r>
              <a:rPr lang="en-US" i="1" dirty="0">
                <a:solidFill>
                  <a:schemeClr val="tx1"/>
                </a:solidFill>
              </a:rPr>
              <a:t>Solving the Rubik Cube. </a:t>
            </a:r>
            <a:r>
              <a:rPr lang="en-US" dirty="0">
                <a:solidFill>
                  <a:schemeClr val="tx1"/>
                </a:solidFill>
              </a:rPr>
              <a:t>28 September, 2007. http://</a:t>
            </a:r>
            <a:r>
              <a:rPr lang="en-US" dirty="0" err="1">
                <a:solidFill>
                  <a:schemeClr val="tx1"/>
                </a:solidFill>
              </a:rPr>
              <a:t>www.instructables.com</a:t>
            </a:r>
            <a:r>
              <a:rPr lang="en-US" dirty="0">
                <a:solidFill>
                  <a:schemeClr val="tx1"/>
                </a:solidFill>
              </a:rPr>
              <a:t>/id/How-to-Solve-a-Rubik-s-Cube-1/. </a:t>
            </a:r>
          </a:p>
        </p:txBody>
      </p:sp>
      <p:sp>
        <p:nvSpPr>
          <p:cNvPr id="3" name="Title 1">
            <a:extLst>
              <a:ext uri="{FF2B5EF4-FFF2-40B4-BE49-F238E27FC236}">
                <a16:creationId xmlns:a16="http://schemas.microsoft.com/office/drawing/2014/main" id="{837F7822-C0EB-0F45-8529-861FB6637392}"/>
              </a:ext>
            </a:extLst>
          </p:cNvPr>
          <p:cNvSpPr txBox="1">
            <a:spLocks/>
          </p:cNvSpPr>
          <p:nvPr/>
        </p:nvSpPr>
        <p:spPr>
          <a:xfrm>
            <a:off x="356616" y="615696"/>
            <a:ext cx="8572436" cy="4175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solidFill>
                  <a:schemeClr val="tx1"/>
                </a:solidFill>
              </a:rPr>
              <a:t>Works Cited</a:t>
            </a:r>
            <a:endParaRPr lang="en-US" dirty="0">
              <a:solidFill>
                <a:schemeClr val="tx1"/>
              </a:solidFill>
            </a:endParaRPr>
          </a:p>
        </p:txBody>
      </p:sp>
    </p:spTree>
    <p:extLst>
      <p:ext uri="{BB962C8B-B14F-4D97-AF65-F5344CB8AC3E}">
        <p14:creationId xmlns:p14="http://schemas.microsoft.com/office/powerpoint/2010/main" val="39644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23292"/>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dirty="0"/>
              <a:t>What is a perovskite?</a:t>
            </a:r>
            <a:endParaRPr dirty="0"/>
          </a:p>
        </p:txBody>
      </p:sp>
      <p:sp>
        <p:nvSpPr>
          <p:cNvPr id="73" name="Google Shape;73;p15"/>
          <p:cNvSpPr txBox="1">
            <a:spLocks noGrp="1"/>
          </p:cNvSpPr>
          <p:nvPr>
            <p:ph type="body" idx="1"/>
          </p:nvPr>
        </p:nvSpPr>
        <p:spPr>
          <a:xfrm>
            <a:off x="311700" y="678346"/>
            <a:ext cx="8580300" cy="153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rgbClr val="F3F3F3"/>
                </a:solidFill>
                <a:latin typeface="Arial"/>
                <a:ea typeface="Arial"/>
                <a:cs typeface="Arial"/>
                <a:sym typeface="Arial"/>
              </a:rPr>
              <a:t>A group of related minerals and ceramics having the same crystal structure as this...</a:t>
            </a:r>
            <a:endParaRPr sz="2400" dirty="0">
              <a:solidFill>
                <a:srgbClr val="F3F3F3"/>
              </a:solidFill>
              <a:latin typeface="Arial"/>
              <a:ea typeface="Arial"/>
              <a:cs typeface="Arial"/>
              <a:sym typeface="Arial"/>
            </a:endParaRPr>
          </a:p>
          <a:p>
            <a:pPr marL="0" lvl="0" indent="0">
              <a:spcBef>
                <a:spcPts val="1600"/>
              </a:spcBef>
              <a:spcAft>
                <a:spcPts val="1600"/>
              </a:spcAft>
              <a:buNone/>
            </a:pPr>
            <a:endParaRPr sz="2400" dirty="0">
              <a:solidFill>
                <a:srgbClr val="F3F3F3"/>
              </a:solidFill>
              <a:latin typeface="Arial"/>
              <a:ea typeface="Arial"/>
              <a:cs typeface="Arial"/>
              <a:sym typeface="Arial"/>
            </a:endParaRPr>
          </a:p>
        </p:txBody>
      </p:sp>
      <p:pic>
        <p:nvPicPr>
          <p:cNvPr id="74" name="Google Shape;74;p15"/>
          <p:cNvPicPr preferRelativeResize="0"/>
          <p:nvPr/>
        </p:nvPicPr>
        <p:blipFill>
          <a:blip r:embed="rId3">
            <a:alphaModFix/>
          </a:blip>
          <a:stretch>
            <a:fillRect/>
          </a:stretch>
        </p:blipFill>
        <p:spPr>
          <a:xfrm>
            <a:off x="5183370" y="1733663"/>
            <a:ext cx="2390025" cy="2329550"/>
          </a:xfrm>
          <a:prstGeom prst="rect">
            <a:avLst/>
          </a:prstGeom>
          <a:noFill/>
          <a:ln>
            <a:noFill/>
          </a:ln>
        </p:spPr>
      </p:pic>
      <p:pic>
        <p:nvPicPr>
          <p:cNvPr id="75" name="Google Shape;75;p15"/>
          <p:cNvPicPr preferRelativeResize="0"/>
          <p:nvPr/>
        </p:nvPicPr>
        <p:blipFill>
          <a:blip r:embed="rId4">
            <a:alphaModFix/>
          </a:blip>
          <a:stretch>
            <a:fillRect/>
          </a:stretch>
        </p:blipFill>
        <p:spPr>
          <a:xfrm>
            <a:off x="1683225" y="1807598"/>
            <a:ext cx="2306388" cy="2147824"/>
          </a:xfrm>
          <a:prstGeom prst="rect">
            <a:avLst/>
          </a:prstGeom>
          <a:noFill/>
          <a:ln>
            <a:noFill/>
          </a:ln>
        </p:spPr>
      </p:pic>
      <p:sp>
        <p:nvSpPr>
          <p:cNvPr id="2" name="TextBox 1">
            <a:extLst>
              <a:ext uri="{FF2B5EF4-FFF2-40B4-BE49-F238E27FC236}">
                <a16:creationId xmlns:a16="http://schemas.microsoft.com/office/drawing/2014/main" id="{CA1A294B-07BA-854B-B384-263B40FC2B2E}"/>
              </a:ext>
            </a:extLst>
          </p:cNvPr>
          <p:cNvSpPr txBox="1"/>
          <p:nvPr/>
        </p:nvSpPr>
        <p:spPr>
          <a:xfrm>
            <a:off x="1819656" y="4507992"/>
            <a:ext cx="5602816" cy="523220"/>
          </a:xfrm>
          <a:prstGeom prst="rect">
            <a:avLst/>
          </a:prstGeom>
          <a:noFill/>
        </p:spPr>
        <p:txBody>
          <a:bodyPr wrap="none" rtlCol="0">
            <a:spAutoFit/>
          </a:bodyPr>
          <a:lstStyle/>
          <a:p>
            <a:r>
              <a:rPr lang="en-US" dirty="0">
                <a:solidFill>
                  <a:schemeClr val="tx1"/>
                </a:solidFill>
                <a:hlinkClick r:id="rId5"/>
              </a:rPr>
              <a:t>https://www.youtube.com/watch?time_continue=3&amp;v=fVqsCRvPAY4</a:t>
            </a:r>
            <a:endParaRPr lang="en-US" dirty="0">
              <a:solidFill>
                <a:schemeClr val="tx1"/>
              </a:solidFill>
            </a:endParaRPr>
          </a:p>
          <a:p>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E1F3-D677-7B45-8A91-09336C88B3E0}"/>
              </a:ext>
            </a:extLst>
          </p:cNvPr>
          <p:cNvSpPr>
            <a:spLocks noGrp="1"/>
          </p:cNvSpPr>
          <p:nvPr>
            <p:ph type="title"/>
          </p:nvPr>
        </p:nvSpPr>
        <p:spPr/>
        <p:txBody>
          <a:bodyPr/>
          <a:lstStyle/>
          <a:p>
            <a:r>
              <a:rPr lang="en-US" dirty="0"/>
              <a:t>History of Perovskites</a:t>
            </a:r>
          </a:p>
        </p:txBody>
      </p:sp>
      <p:sp>
        <p:nvSpPr>
          <p:cNvPr id="3" name="Text Placeholder 2">
            <a:extLst>
              <a:ext uri="{FF2B5EF4-FFF2-40B4-BE49-F238E27FC236}">
                <a16:creationId xmlns:a16="http://schemas.microsoft.com/office/drawing/2014/main" id="{602F61BA-1BF4-DD49-BC64-395282D927B7}"/>
              </a:ext>
            </a:extLst>
          </p:cNvPr>
          <p:cNvSpPr>
            <a:spLocks noGrp="1"/>
          </p:cNvSpPr>
          <p:nvPr>
            <p:ph type="body" idx="1"/>
          </p:nvPr>
        </p:nvSpPr>
        <p:spPr>
          <a:xfrm>
            <a:off x="311700" y="1462749"/>
            <a:ext cx="8520600" cy="3416400"/>
          </a:xfrm>
        </p:spPr>
        <p:txBody>
          <a:bodyPr/>
          <a:lstStyle/>
          <a:p>
            <a:r>
              <a:rPr lang="en-US" sz="2400" dirty="0">
                <a:solidFill>
                  <a:schemeClr val="tx1"/>
                </a:solidFill>
              </a:rPr>
              <a:t>A </a:t>
            </a:r>
            <a:r>
              <a:rPr lang="en-US" sz="2400" b="1" dirty="0">
                <a:solidFill>
                  <a:schemeClr val="tx1"/>
                </a:solidFill>
              </a:rPr>
              <a:t>perovskite</a:t>
            </a:r>
            <a:r>
              <a:rPr lang="en-US" sz="2400" dirty="0">
                <a:solidFill>
                  <a:schemeClr val="tx1"/>
                </a:solidFill>
              </a:rPr>
              <a:t> is any material with the same type of crystal structure as calcium titanium oxide (CaTiO</a:t>
            </a:r>
            <a:r>
              <a:rPr lang="en-US" sz="2400" baseline="-25000" dirty="0">
                <a:solidFill>
                  <a:schemeClr val="tx1"/>
                </a:solidFill>
              </a:rPr>
              <a:t>3</a:t>
            </a:r>
            <a:r>
              <a:rPr lang="en-US" sz="2400" dirty="0">
                <a:solidFill>
                  <a:schemeClr val="tx1"/>
                </a:solidFill>
              </a:rPr>
              <a:t>), known as the </a:t>
            </a:r>
            <a:r>
              <a:rPr lang="en-US" sz="2400" i="1" dirty="0">
                <a:solidFill>
                  <a:schemeClr val="tx1"/>
                </a:solidFill>
              </a:rPr>
              <a:t>perovskite structure</a:t>
            </a:r>
            <a:r>
              <a:rPr lang="en-US" sz="2400" dirty="0">
                <a:solidFill>
                  <a:schemeClr val="tx1"/>
                </a:solidFill>
              </a:rPr>
              <a:t>, or ABX</a:t>
            </a:r>
            <a:r>
              <a:rPr lang="en-US" sz="2400" baseline="-25000" dirty="0">
                <a:solidFill>
                  <a:schemeClr val="tx1"/>
                </a:solidFill>
              </a:rPr>
              <a:t>3</a:t>
            </a:r>
            <a:r>
              <a:rPr lang="en-US" sz="2400" dirty="0">
                <a:solidFill>
                  <a:schemeClr val="tx1"/>
                </a:solidFill>
              </a:rPr>
              <a:t> with the oxygen in the edge centers.</a:t>
            </a:r>
            <a:r>
              <a:rPr lang="en-US" sz="2400" baseline="30000" dirty="0">
                <a:solidFill>
                  <a:schemeClr val="tx1"/>
                </a:solidFill>
              </a:rPr>
              <a:t> </a:t>
            </a:r>
            <a:r>
              <a:rPr lang="en-US" sz="2400" dirty="0">
                <a:solidFill>
                  <a:schemeClr val="tx1"/>
                </a:solidFill>
              </a:rPr>
              <a:t>Perovskites take their name from the mineral, which was first discovered in the Ural mountains of Russia by Gustav Rose in 1839 and is named after Russian mineralogist L. A. </a:t>
            </a:r>
            <a:r>
              <a:rPr lang="en-US" sz="2400" dirty="0" err="1">
                <a:solidFill>
                  <a:schemeClr val="tx1"/>
                </a:solidFill>
              </a:rPr>
              <a:t>Perovski</a:t>
            </a:r>
            <a:r>
              <a:rPr lang="en-US" sz="2400" dirty="0">
                <a:solidFill>
                  <a:schemeClr val="tx1"/>
                </a:solidFill>
              </a:rPr>
              <a:t> (1792–1856).</a:t>
            </a:r>
          </a:p>
        </p:txBody>
      </p:sp>
      <p:pic>
        <p:nvPicPr>
          <p:cNvPr id="4" name="Google Shape;82;p16">
            <a:extLst>
              <a:ext uri="{FF2B5EF4-FFF2-40B4-BE49-F238E27FC236}">
                <a16:creationId xmlns:a16="http://schemas.microsoft.com/office/drawing/2014/main" id="{49272CDD-88C1-9B49-8559-7076E151AEA5}"/>
              </a:ext>
            </a:extLst>
          </p:cNvPr>
          <p:cNvPicPr preferRelativeResize="0"/>
          <p:nvPr/>
        </p:nvPicPr>
        <p:blipFill>
          <a:blip r:embed="rId2">
            <a:alphaModFix/>
          </a:blip>
          <a:stretch>
            <a:fillRect/>
          </a:stretch>
        </p:blipFill>
        <p:spPr>
          <a:xfrm>
            <a:off x="4471416" y="109264"/>
            <a:ext cx="3336394" cy="1317374"/>
          </a:xfrm>
          <a:prstGeom prst="rect">
            <a:avLst/>
          </a:prstGeom>
          <a:noFill/>
          <a:ln>
            <a:noFill/>
          </a:ln>
        </p:spPr>
      </p:pic>
    </p:spTree>
    <p:extLst>
      <p:ext uri="{BB962C8B-B14F-4D97-AF65-F5344CB8AC3E}">
        <p14:creationId xmlns:p14="http://schemas.microsoft.com/office/powerpoint/2010/main" val="35627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D79B-CE9B-334F-89F8-3A54A3BB8105}"/>
              </a:ext>
            </a:extLst>
          </p:cNvPr>
          <p:cNvSpPr>
            <a:spLocks noGrp="1"/>
          </p:cNvSpPr>
          <p:nvPr>
            <p:ph type="title"/>
          </p:nvPr>
        </p:nvSpPr>
        <p:spPr/>
        <p:txBody>
          <a:bodyPr/>
          <a:lstStyle/>
          <a:p>
            <a:r>
              <a:rPr lang="en-US" dirty="0"/>
              <a:t>Structure of the perovskite</a:t>
            </a:r>
          </a:p>
        </p:txBody>
      </p:sp>
      <p:sp>
        <p:nvSpPr>
          <p:cNvPr id="3" name="Text Placeholder 2">
            <a:extLst>
              <a:ext uri="{FF2B5EF4-FFF2-40B4-BE49-F238E27FC236}">
                <a16:creationId xmlns:a16="http://schemas.microsoft.com/office/drawing/2014/main" id="{68D7848A-4AA8-8F4E-BA0C-86F318339695}"/>
              </a:ext>
            </a:extLst>
          </p:cNvPr>
          <p:cNvSpPr>
            <a:spLocks noGrp="1"/>
          </p:cNvSpPr>
          <p:nvPr>
            <p:ph type="body" idx="1"/>
          </p:nvPr>
        </p:nvSpPr>
        <p:spPr>
          <a:xfrm>
            <a:off x="311700" y="1490803"/>
            <a:ext cx="8520600" cy="3416400"/>
          </a:xfrm>
        </p:spPr>
        <p:txBody>
          <a:bodyPr/>
          <a:lstStyle/>
          <a:p>
            <a:r>
              <a:rPr lang="en-US" sz="2400" dirty="0"/>
              <a:t>The general chemical formula for perovskite compounds is ABX</a:t>
            </a:r>
            <a:r>
              <a:rPr lang="en-US" sz="2400" baseline="-25000" dirty="0"/>
              <a:t>3</a:t>
            </a:r>
            <a:r>
              <a:rPr lang="en-US" sz="2400" dirty="0"/>
              <a:t>, where 'A' and 'B' are two </a:t>
            </a:r>
            <a:r>
              <a:rPr lang="en-US" sz="2400" dirty="0">
                <a:solidFill>
                  <a:schemeClr val="accent5"/>
                </a:solidFill>
              </a:rPr>
              <a:t>cations</a:t>
            </a:r>
            <a:r>
              <a:rPr lang="en-US" sz="2400" dirty="0"/>
              <a:t> of very different sizes, and X is an </a:t>
            </a:r>
            <a:r>
              <a:rPr lang="en-US" sz="2400" dirty="0">
                <a:solidFill>
                  <a:schemeClr val="accent5"/>
                </a:solidFill>
              </a:rPr>
              <a:t>anion</a:t>
            </a:r>
            <a:r>
              <a:rPr lang="en-US" sz="2400" dirty="0"/>
              <a:t> that bonds to both. The 'A' atoms are larger than the 'B' atoms. The ideal cubic structure has the B </a:t>
            </a:r>
            <a:r>
              <a:rPr lang="en-US" sz="2400" dirty="0">
                <a:solidFill>
                  <a:schemeClr val="tx1"/>
                </a:solidFill>
              </a:rPr>
              <a:t>cation</a:t>
            </a:r>
            <a:r>
              <a:rPr lang="en-US" sz="2400" dirty="0"/>
              <a:t> in 6-fold coordination, surrounded by an </a:t>
            </a:r>
            <a:r>
              <a:rPr lang="en-US" sz="2400" dirty="0">
                <a:solidFill>
                  <a:schemeClr val="accent5"/>
                </a:solidFill>
              </a:rPr>
              <a:t>octahedron</a:t>
            </a:r>
            <a:r>
              <a:rPr lang="en-US" sz="2400" dirty="0"/>
              <a:t> of anions, and the A cation in 12-fold </a:t>
            </a:r>
            <a:r>
              <a:rPr lang="en-US" sz="2400" dirty="0" err="1"/>
              <a:t>cuboctohedral</a:t>
            </a:r>
            <a:r>
              <a:rPr lang="en-US" sz="2400" dirty="0"/>
              <a:t> coordination. </a:t>
            </a:r>
          </a:p>
        </p:txBody>
      </p:sp>
      <p:pic>
        <p:nvPicPr>
          <p:cNvPr id="4" name="Google Shape;82;p16">
            <a:extLst>
              <a:ext uri="{FF2B5EF4-FFF2-40B4-BE49-F238E27FC236}">
                <a16:creationId xmlns:a16="http://schemas.microsoft.com/office/drawing/2014/main" id="{FD27E58D-1B3B-BC45-9D7F-3EC3F7BC7EE0}"/>
              </a:ext>
            </a:extLst>
          </p:cNvPr>
          <p:cNvPicPr preferRelativeResize="0"/>
          <p:nvPr/>
        </p:nvPicPr>
        <p:blipFill>
          <a:blip r:embed="rId2">
            <a:alphaModFix/>
          </a:blip>
          <a:stretch>
            <a:fillRect/>
          </a:stretch>
        </p:blipFill>
        <p:spPr>
          <a:xfrm>
            <a:off x="4431448" y="66526"/>
            <a:ext cx="3784450" cy="1494289"/>
          </a:xfrm>
          <a:prstGeom prst="rect">
            <a:avLst/>
          </a:prstGeom>
          <a:noFill/>
          <a:ln>
            <a:noFill/>
          </a:ln>
        </p:spPr>
      </p:pic>
    </p:spTree>
    <p:extLst>
      <p:ext uri="{BB962C8B-B14F-4D97-AF65-F5344CB8AC3E}">
        <p14:creationId xmlns:p14="http://schemas.microsoft.com/office/powerpoint/2010/main" val="348402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6811-EE9A-6F40-88EC-63E68D4D98DE}"/>
              </a:ext>
            </a:extLst>
          </p:cNvPr>
          <p:cNvSpPr>
            <a:spLocks noGrp="1"/>
          </p:cNvSpPr>
          <p:nvPr>
            <p:ph type="title"/>
          </p:nvPr>
        </p:nvSpPr>
        <p:spPr>
          <a:xfrm>
            <a:off x="741468" y="719345"/>
            <a:ext cx="8520600" cy="572700"/>
          </a:xfrm>
        </p:spPr>
        <p:txBody>
          <a:bodyPr/>
          <a:lstStyle/>
          <a:p>
            <a:r>
              <a:rPr lang="en-US" dirty="0"/>
              <a:t>Perovskite Structure</a:t>
            </a:r>
          </a:p>
        </p:txBody>
      </p:sp>
      <p:sp>
        <p:nvSpPr>
          <p:cNvPr id="3" name="Text Placeholder 2">
            <a:extLst>
              <a:ext uri="{FF2B5EF4-FFF2-40B4-BE49-F238E27FC236}">
                <a16:creationId xmlns:a16="http://schemas.microsoft.com/office/drawing/2014/main" id="{AFAAFD46-378D-0042-A990-50A168736FEA}"/>
              </a:ext>
            </a:extLst>
          </p:cNvPr>
          <p:cNvSpPr>
            <a:spLocks noGrp="1"/>
          </p:cNvSpPr>
          <p:nvPr>
            <p:ph type="body" idx="1"/>
          </p:nvPr>
        </p:nvSpPr>
        <p:spPr>
          <a:xfrm>
            <a:off x="311700" y="2039443"/>
            <a:ext cx="8520600" cy="2788589"/>
          </a:xfrm>
        </p:spPr>
        <p:txBody>
          <a:bodyPr/>
          <a:lstStyle/>
          <a:p>
            <a:r>
              <a:rPr lang="en-US" sz="2400" dirty="0"/>
              <a:t>In the idealized cubic </a:t>
            </a:r>
            <a:r>
              <a:rPr lang="en-US" sz="2400" dirty="0">
                <a:hlinkClick r:id="rId2" tooltip="Unit cell"/>
              </a:rPr>
              <a:t>unit cell</a:t>
            </a:r>
            <a:r>
              <a:rPr lang="en-US" sz="2400" dirty="0"/>
              <a:t> of such a compound, type 'A' atom sits at cube corner positions (0, 0, 0), type 'B' atom sits at body-center position (1/2, 1/2, 1/2) and oxygen atoms sit at face centered positions (1/2, 1/2, 0). (The diagram shows edges for an equivalent unit cell with A in the body center position, B at the corners, and O at mid-edge positions).</a:t>
            </a:r>
          </a:p>
        </p:txBody>
      </p:sp>
      <p:pic>
        <p:nvPicPr>
          <p:cNvPr id="4" name="Google Shape;82;p16">
            <a:extLst>
              <a:ext uri="{FF2B5EF4-FFF2-40B4-BE49-F238E27FC236}">
                <a16:creationId xmlns:a16="http://schemas.microsoft.com/office/drawing/2014/main" id="{2445F44C-F5EA-0442-BFC4-705C6339B86E}"/>
              </a:ext>
            </a:extLst>
          </p:cNvPr>
          <p:cNvPicPr preferRelativeResize="0"/>
          <p:nvPr/>
        </p:nvPicPr>
        <p:blipFill>
          <a:blip r:embed="rId3">
            <a:alphaModFix/>
          </a:blip>
          <a:stretch>
            <a:fillRect/>
          </a:stretch>
        </p:blipFill>
        <p:spPr>
          <a:xfrm>
            <a:off x="4480560" y="351089"/>
            <a:ext cx="3500986" cy="1382363"/>
          </a:xfrm>
          <a:prstGeom prst="rect">
            <a:avLst/>
          </a:prstGeom>
          <a:noFill/>
          <a:ln>
            <a:noFill/>
          </a:ln>
        </p:spPr>
      </p:pic>
    </p:spTree>
    <p:extLst>
      <p:ext uri="{BB962C8B-B14F-4D97-AF65-F5344CB8AC3E}">
        <p14:creationId xmlns:p14="http://schemas.microsoft.com/office/powerpoint/2010/main" val="409700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FEFA-6A7C-234D-A725-1FCCF4E91412}"/>
              </a:ext>
            </a:extLst>
          </p:cNvPr>
          <p:cNvSpPr>
            <a:spLocks noGrp="1"/>
          </p:cNvSpPr>
          <p:nvPr>
            <p:ph type="title"/>
          </p:nvPr>
        </p:nvSpPr>
        <p:spPr/>
        <p:txBody>
          <a:bodyPr/>
          <a:lstStyle/>
          <a:p>
            <a:r>
              <a:rPr lang="en-US" dirty="0"/>
              <a:t>Perovskite Structure Video</a:t>
            </a:r>
          </a:p>
        </p:txBody>
      </p:sp>
      <p:sp>
        <p:nvSpPr>
          <p:cNvPr id="3" name="Text Placeholder 2">
            <a:extLst>
              <a:ext uri="{FF2B5EF4-FFF2-40B4-BE49-F238E27FC236}">
                <a16:creationId xmlns:a16="http://schemas.microsoft.com/office/drawing/2014/main" id="{635F87FB-E826-3F40-8864-E49005111847}"/>
              </a:ext>
            </a:extLst>
          </p:cNvPr>
          <p:cNvSpPr>
            <a:spLocks noGrp="1"/>
          </p:cNvSpPr>
          <p:nvPr>
            <p:ph type="body" idx="1"/>
          </p:nvPr>
        </p:nvSpPr>
        <p:spPr/>
        <p:txBody>
          <a:bodyPr/>
          <a:lstStyle/>
          <a:p>
            <a:r>
              <a:rPr lang="en-US" dirty="0"/>
              <a:t>More in depth video on perovskite structure!</a:t>
            </a:r>
          </a:p>
          <a:p>
            <a:endParaRPr lang="en-US" dirty="0"/>
          </a:p>
          <a:p>
            <a:r>
              <a:rPr lang="en-US" dirty="0"/>
              <a:t>https://</a:t>
            </a:r>
            <a:r>
              <a:rPr lang="en-US" dirty="0" err="1"/>
              <a:t>www.youtube.com</a:t>
            </a:r>
            <a:r>
              <a:rPr lang="en-US" dirty="0"/>
              <a:t>/</a:t>
            </a:r>
            <a:r>
              <a:rPr lang="en-US" dirty="0" err="1"/>
              <a:t>watch?v</a:t>
            </a:r>
            <a:r>
              <a:rPr lang="en-US" dirty="0"/>
              <a:t>=sc0uWcOZSNU</a:t>
            </a:r>
          </a:p>
        </p:txBody>
      </p:sp>
    </p:spTree>
    <p:extLst>
      <p:ext uri="{BB962C8B-B14F-4D97-AF65-F5344CB8AC3E}">
        <p14:creationId xmlns:p14="http://schemas.microsoft.com/office/powerpoint/2010/main" val="230480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82E3-C295-4843-94D9-8A5485C9CF13}"/>
              </a:ext>
            </a:extLst>
          </p:cNvPr>
          <p:cNvSpPr>
            <a:spLocks noGrp="1"/>
          </p:cNvSpPr>
          <p:nvPr>
            <p:ph type="title"/>
          </p:nvPr>
        </p:nvSpPr>
        <p:spPr>
          <a:xfrm>
            <a:off x="671250" y="-5556"/>
            <a:ext cx="7852200" cy="861000"/>
          </a:xfrm>
        </p:spPr>
        <p:txBody>
          <a:bodyPr/>
          <a:lstStyle/>
          <a:p>
            <a:r>
              <a:rPr lang="en-US" dirty="0"/>
              <a:t>My Summer Project</a:t>
            </a:r>
          </a:p>
        </p:txBody>
      </p:sp>
      <p:sp>
        <p:nvSpPr>
          <p:cNvPr id="3" name="TextBox 2">
            <a:extLst>
              <a:ext uri="{FF2B5EF4-FFF2-40B4-BE49-F238E27FC236}">
                <a16:creationId xmlns:a16="http://schemas.microsoft.com/office/drawing/2014/main" id="{EEFB34FC-C41C-7341-BF94-83B7447BD1BB}"/>
              </a:ext>
            </a:extLst>
          </p:cNvPr>
          <p:cNvSpPr txBox="1"/>
          <p:nvPr/>
        </p:nvSpPr>
        <p:spPr>
          <a:xfrm>
            <a:off x="130841" y="901164"/>
            <a:ext cx="7220936" cy="3785652"/>
          </a:xfrm>
          <a:prstGeom prst="rect">
            <a:avLst/>
          </a:prstGeom>
          <a:noFill/>
        </p:spPr>
        <p:txBody>
          <a:bodyPr wrap="square" rtlCol="0">
            <a:spAutoFit/>
          </a:bodyPr>
          <a:lstStyle/>
          <a:p>
            <a:r>
              <a:rPr lang="en-US" sz="2000" dirty="0">
                <a:solidFill>
                  <a:schemeClr val="tx1"/>
                </a:solidFill>
              </a:rPr>
              <a:t>Problem: Can a perovskite be used as an ink, to print a capacitor?</a:t>
            </a:r>
          </a:p>
          <a:p>
            <a:r>
              <a:rPr lang="en-US" sz="2000" dirty="0">
                <a:solidFill>
                  <a:schemeClr val="tx1"/>
                </a:solidFill>
              </a:rPr>
              <a:t>Hypothesis: If silver, tantalum, and niobium oxides are combined to for ANT, then the powder could be used in an ink to print a capacitor using an ink jet printer.</a:t>
            </a:r>
          </a:p>
          <a:p>
            <a:r>
              <a:rPr lang="en-US" sz="2000" dirty="0">
                <a:solidFill>
                  <a:schemeClr val="tx1"/>
                </a:solidFill>
              </a:rPr>
              <a:t>Experiment: </a:t>
            </a:r>
          </a:p>
          <a:p>
            <a:r>
              <a:rPr lang="en-US" sz="2000" dirty="0">
                <a:solidFill>
                  <a:schemeClr val="tx1"/>
                </a:solidFill>
              </a:rPr>
              <a:t>ANT will be created by calcining the proper batch in a furnace.</a:t>
            </a:r>
          </a:p>
          <a:p>
            <a:r>
              <a:rPr lang="en-US" sz="2000" dirty="0">
                <a:solidFill>
                  <a:schemeClr val="tx1"/>
                </a:solidFill>
              </a:rPr>
              <a:t>The ANT will then be used in solution to form an ink, that will print in a </a:t>
            </a:r>
            <a:r>
              <a:rPr lang="en-US" sz="2000" dirty="0" err="1">
                <a:solidFill>
                  <a:schemeClr val="tx1"/>
                </a:solidFill>
              </a:rPr>
              <a:t>Dimatix</a:t>
            </a:r>
            <a:r>
              <a:rPr lang="en-US" sz="2000" dirty="0">
                <a:solidFill>
                  <a:schemeClr val="tx1"/>
                </a:solidFill>
              </a:rPr>
              <a:t> inkjet printer. </a:t>
            </a:r>
          </a:p>
          <a:p>
            <a:r>
              <a:rPr lang="en-US" sz="2000" dirty="0">
                <a:solidFill>
                  <a:schemeClr val="tx1"/>
                </a:solidFill>
              </a:rPr>
              <a:t>Data:</a:t>
            </a:r>
          </a:p>
          <a:p>
            <a:r>
              <a:rPr lang="en-US" sz="2000" dirty="0">
                <a:solidFill>
                  <a:schemeClr val="tx1"/>
                </a:solidFill>
              </a:rPr>
              <a:t>Analysis:</a:t>
            </a:r>
          </a:p>
          <a:p>
            <a:r>
              <a:rPr lang="en-US" sz="2000" dirty="0" err="1">
                <a:solidFill>
                  <a:schemeClr val="tx1"/>
                </a:solidFill>
              </a:rPr>
              <a:t>Conclsuion</a:t>
            </a:r>
            <a:r>
              <a:rPr lang="en-US" sz="2000" dirty="0">
                <a:solidFill>
                  <a:schemeClr val="tx1"/>
                </a:solidFill>
              </a:rPr>
              <a:t>:</a:t>
            </a:r>
          </a:p>
        </p:txBody>
      </p:sp>
    </p:spTree>
    <p:extLst>
      <p:ext uri="{BB962C8B-B14F-4D97-AF65-F5344CB8AC3E}">
        <p14:creationId xmlns:p14="http://schemas.microsoft.com/office/powerpoint/2010/main" val="382737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C67C-5851-4EE0-ADD5-9F6EFA2F5077}"/>
              </a:ext>
            </a:extLst>
          </p:cNvPr>
          <p:cNvSpPr>
            <a:spLocks noGrp="1"/>
          </p:cNvSpPr>
          <p:nvPr>
            <p:ph type="title"/>
          </p:nvPr>
        </p:nvSpPr>
        <p:spPr/>
        <p:txBody>
          <a:bodyPr/>
          <a:lstStyle/>
          <a:p>
            <a:r>
              <a:rPr lang="en-US" dirty="0"/>
              <a:t>Laboratory Procedure</a:t>
            </a:r>
          </a:p>
        </p:txBody>
      </p:sp>
      <p:pic>
        <p:nvPicPr>
          <p:cNvPr id="6" name="Picture 5">
            <a:extLst>
              <a:ext uri="{FF2B5EF4-FFF2-40B4-BE49-F238E27FC236}">
                <a16:creationId xmlns:a16="http://schemas.microsoft.com/office/drawing/2014/main" id="{75DA1518-5D01-456E-8E03-BB2F85047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884" y="153162"/>
            <a:ext cx="3525012" cy="4698338"/>
          </a:xfrm>
          <a:prstGeom prst="rect">
            <a:avLst/>
          </a:prstGeom>
        </p:spPr>
      </p:pic>
      <p:sp>
        <p:nvSpPr>
          <p:cNvPr id="3" name="TextBox 2">
            <a:extLst>
              <a:ext uri="{FF2B5EF4-FFF2-40B4-BE49-F238E27FC236}">
                <a16:creationId xmlns:a16="http://schemas.microsoft.com/office/drawing/2014/main" id="{3764F961-A75E-BC48-84B3-9E1096ED9DD7}"/>
              </a:ext>
            </a:extLst>
          </p:cNvPr>
          <p:cNvSpPr txBox="1"/>
          <p:nvPr/>
        </p:nvSpPr>
        <p:spPr>
          <a:xfrm>
            <a:off x="393192" y="1309588"/>
            <a:ext cx="3873288" cy="1200329"/>
          </a:xfrm>
          <a:prstGeom prst="rect">
            <a:avLst/>
          </a:prstGeom>
          <a:noFill/>
        </p:spPr>
        <p:txBody>
          <a:bodyPr wrap="square" rtlCol="0">
            <a:spAutoFit/>
          </a:bodyPr>
          <a:lstStyle/>
          <a:p>
            <a:r>
              <a:rPr lang="en-US" sz="2400" dirty="0">
                <a:solidFill>
                  <a:schemeClr val="tx1"/>
                </a:solidFill>
              </a:rPr>
              <a:t>Measuring all the proper amounts of chemical powders for the “batch”</a:t>
            </a:r>
          </a:p>
        </p:txBody>
      </p:sp>
    </p:spTree>
    <p:extLst>
      <p:ext uri="{BB962C8B-B14F-4D97-AF65-F5344CB8AC3E}">
        <p14:creationId xmlns:p14="http://schemas.microsoft.com/office/powerpoint/2010/main" val="16282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814</Words>
  <Application>Microsoft Macintosh PowerPoint</Application>
  <PresentationFormat>On-screen Show (16:9)</PresentationFormat>
  <Paragraphs>86</Paragraphs>
  <Slides>29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Average</vt:lpstr>
      <vt:lpstr>Oswald</vt:lpstr>
      <vt:lpstr>Slate</vt:lpstr>
      <vt:lpstr>PEROVSKI-WHAT??</vt:lpstr>
      <vt:lpstr>PowerPoint Presentation</vt:lpstr>
      <vt:lpstr>What is a perovskite?</vt:lpstr>
      <vt:lpstr>History of Perovskites</vt:lpstr>
      <vt:lpstr>Structure of the perovskite</vt:lpstr>
      <vt:lpstr>Perovskite Structure</vt:lpstr>
      <vt:lpstr>Perovskite Structure Video</vt:lpstr>
      <vt:lpstr>My Summer Project</vt:lpstr>
      <vt:lpstr>Laboratory Procedure</vt:lpstr>
      <vt:lpstr>Laboratory Procedure</vt:lpstr>
      <vt:lpstr>Laboratory Procedure</vt:lpstr>
      <vt:lpstr>Laboratory Procedure</vt:lpstr>
      <vt:lpstr>Laboratory Procedure</vt:lpstr>
      <vt:lpstr>Calcining - Basically cooking up stuff in the lab!</vt:lpstr>
      <vt:lpstr>Laboratory Procedure</vt:lpstr>
      <vt:lpstr>XRD Results</vt:lpstr>
      <vt:lpstr>How are perovskites going to be used? Solar Power and Electric Circuits </vt:lpstr>
      <vt:lpstr>More videos…</vt:lpstr>
      <vt:lpstr>Time for an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PEROVSKI-WHAT??</dc:title>
  <cp:lastModifiedBy>Microsoft Office User</cp:lastModifiedBy>
  <cp:revision>18</cp:revision>
  <dcterms:modified xsi:type="dcterms:W3CDTF">2018-07-27T03:13:52Z</dcterms:modified>
</cp:coreProperties>
</file>